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7" r:id="rId2"/>
    <p:sldId id="287" r:id="rId3"/>
    <p:sldId id="314" r:id="rId4"/>
    <p:sldId id="315" r:id="rId5"/>
    <p:sldId id="319" r:id="rId6"/>
    <p:sldId id="316" r:id="rId7"/>
    <p:sldId id="326" r:id="rId8"/>
    <p:sldId id="317" r:id="rId9"/>
    <p:sldId id="331" r:id="rId10"/>
    <p:sldId id="327" r:id="rId11"/>
    <p:sldId id="328" r:id="rId12"/>
    <p:sldId id="330" r:id="rId13"/>
    <p:sldId id="332" r:id="rId14"/>
    <p:sldId id="318" r:id="rId15"/>
    <p:sldId id="320" r:id="rId16"/>
    <p:sldId id="321" r:id="rId17"/>
    <p:sldId id="322" r:id="rId18"/>
    <p:sldId id="323" r:id="rId19"/>
    <p:sldId id="324" r:id="rId20"/>
    <p:sldId id="325" r:id="rId21"/>
    <p:sldId id="333" r:id="rId22"/>
    <p:sldId id="277" r:id="rId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FFFF"/>
    <a:srgbClr val="0096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0"/>
    <p:restoredTop sz="94626"/>
  </p:normalViewPr>
  <p:slideViewPr>
    <p:cSldViewPr snapToGrid="0" snapToObjects="1">
      <p:cViewPr>
        <p:scale>
          <a:sx n="40" d="100"/>
          <a:sy n="40" d="100"/>
        </p:scale>
        <p:origin x="-125" y="-7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98168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CFC5C2A0-E3B0-4D35-A626-7D11B3F1B543}" type="slidenum">
              <a:rPr lang="es-ES"/>
              <a:pPr/>
              <a:t>11</a:t>
            </a:fld>
            <a:endParaRPr lang="es-ES"/>
          </a:p>
        </p:txBody>
      </p:sp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client illustrates the 3 kinds of requests KVP, RESTFul and SOAP.</a:t>
            </a:r>
          </a:p>
          <a:p>
            <a:r>
              <a:rPr lang="en-US"/>
              <a:t>The client has been based on a preexisting WMS client form MiraMon project that has been programmed only in JavaScript.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963539DB-D481-475C-ACA8-C25FFD746978}" type="slidenum">
              <a:rPr lang="es-ES"/>
              <a:pPr/>
              <a:t>12</a:t>
            </a:fld>
            <a:endParaRPr lang="es-ES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client illustrates the 3 kinds of requests KVP, RESTFul and SOAP.</a:t>
            </a:r>
          </a:p>
          <a:p>
            <a:r>
              <a:rPr lang="en-US"/>
              <a:t>The client has been based on a preexisting WMS client form MiraMon project that has been programmed only in JavaScript.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BBFB6-EA16-814E-8BA7-170BD942239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46309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BBFB6-EA16-814E-8BA7-170BD942239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46309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4579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 lIns="90745" tIns="45373" rIns="90745" bIns="45373"/>
          <a:lstStyle/>
          <a:p>
            <a:r>
              <a:rPr lang="en-US" smtClean="0">
                <a:latin typeface="Times New Roman" pitchFamily="18" charset="0"/>
              </a:rPr>
              <a:t>Substitute the BoundingBox by 3 indexes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3940" y="8685856"/>
            <a:ext cx="2972483" cy="456570"/>
          </a:xfrm>
          <a:prstGeom prst="rect">
            <a:avLst/>
          </a:prstGeom>
        </p:spPr>
        <p:txBody>
          <a:bodyPr lIns="90745" tIns="45373" rIns="90745" bIns="45373"/>
          <a:lstStyle/>
          <a:p>
            <a:pPr>
              <a:defRPr/>
            </a:pPr>
            <a:fld id="{CD21A13A-CDC1-4FA8-947E-80C3F5CE4CFF}" type="slidenum">
              <a:rPr lang="ca-ES" smtClean="0"/>
              <a:pPr>
                <a:defRPr/>
              </a:pPr>
              <a:t>4</a:t>
            </a:fld>
            <a:endParaRPr lang="ca-E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4035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 lIns="90745" tIns="45373" rIns="90745" bIns="45373"/>
          <a:lstStyle/>
          <a:p>
            <a:r>
              <a:rPr lang="ca-ES" smtClean="0">
                <a:latin typeface="Times New Roman" pitchFamily="18" charset="0"/>
              </a:rPr>
              <a:t>http://a.tile.openstreetmap.org/15/9798/14664.png</a:t>
            </a:r>
          </a:p>
          <a:p>
            <a:r>
              <a:rPr lang="ca-ES" smtClean="0">
                <a:latin typeface="Times New Roman" pitchFamily="18" charset="0"/>
              </a:rPr>
              <a:t>http://mt1.google.com/vt/hl=en&amp;z=15&amp;y=14664&amp;x=9799</a:t>
            </a:r>
          </a:p>
          <a:p>
            <a:r>
              <a:rPr lang="ca-ES" smtClean="0">
                <a:latin typeface="Times New Roman" pitchFamily="18" charset="0"/>
              </a:rPr>
              <a:t>http://www.ogc.uab.cat/SITiled/GeoEye_Haiti_M/GeoEye/WorldSphericalMercator/15/9798/14665.jpg</a:t>
            </a:r>
          </a:p>
          <a:p>
            <a:r>
              <a:rPr lang="ca-ES" smtClean="0">
                <a:latin typeface="Times New Roman" pitchFamily="18" charset="0"/>
              </a:rPr>
              <a:t>http://ecn.t0.tiles.virtualearth.net/tiles/a032211203002113.jpeg?g=854</a:t>
            </a:r>
          </a:p>
          <a:p>
            <a:r>
              <a:rPr lang="ca-ES" smtClean="0">
                <a:latin typeface="Times New Roman" pitchFamily="18" charset="0"/>
              </a:rPr>
              <a:t>http://otile1.mqcdn.com/tiles/1.0.0/map/15//9800/14664.png</a:t>
            </a:r>
          </a:p>
          <a:p>
            <a:r>
              <a:rPr lang="ca-ES" smtClean="0">
                <a:latin typeface="Times New Roman" pitchFamily="18" charset="0"/>
              </a:rPr>
              <a:t>http://tile.opencyclemap.org/cycle/15/9800/14665.png</a:t>
            </a:r>
          </a:p>
          <a:p>
            <a:r>
              <a:rPr lang="ca-ES" smtClean="0">
                <a:latin typeface="Times New Roman" pitchFamily="18" charset="0"/>
              </a:rPr>
              <a:t>(http://maptile.maps.svc.ovi.com/maptiler/maptile/newest/normal.day/15/9800/14665/256/png8)</a:t>
            </a:r>
          </a:p>
        </p:txBody>
      </p:sp>
      <p:sp>
        <p:nvSpPr>
          <p:cNvPr id="44036" name="3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3940" y="8685856"/>
            <a:ext cx="2972483" cy="456570"/>
          </a:xfrm>
          <a:prstGeom prst="rect">
            <a:avLst/>
          </a:prstGeom>
          <a:noFill/>
        </p:spPr>
        <p:txBody>
          <a:bodyPr lIns="90745" tIns="45373" rIns="90745" bIns="45373"/>
          <a:lstStyle/>
          <a:p>
            <a:fld id="{0577B9CD-238F-47B7-87B4-0889FE6143E1}" type="slidenum">
              <a:rPr lang="en-US" smtClean="0"/>
              <a:pPr/>
              <a:t>5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5603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 lIns="90745" tIns="45373" rIns="90745" bIns="45373"/>
          <a:lstStyle/>
          <a:p>
            <a:r>
              <a:rPr lang="es-ES" smtClean="0">
                <a:latin typeface="Times New Roman" pitchFamily="18" charset="0"/>
              </a:rPr>
              <a:t>.</a:t>
            </a:r>
            <a:endParaRPr lang="ca-ES" smtClean="0">
              <a:latin typeface="Times New Roman" pitchFamily="18" charset="0"/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3940" y="8685856"/>
            <a:ext cx="2972483" cy="456570"/>
          </a:xfrm>
          <a:prstGeom prst="rect">
            <a:avLst/>
          </a:prstGeom>
        </p:spPr>
        <p:txBody>
          <a:bodyPr lIns="90745" tIns="45373" rIns="90745" bIns="45373"/>
          <a:lstStyle/>
          <a:p>
            <a:pPr>
              <a:defRPr/>
            </a:pPr>
            <a:fld id="{60A07682-5FEB-4267-8144-FE5FED33B613}" type="slidenum">
              <a:rPr lang="ca-ES" smtClean="0"/>
              <a:pPr>
                <a:defRPr/>
              </a:pPr>
              <a:t>6</a:t>
            </a:fld>
            <a:endParaRPr lang="ca-E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D962AD1F-F4FC-4CB1-823F-C5B70A174C27}" type="slidenum">
              <a:rPr lang="es-ES"/>
              <a:pPr/>
              <a:t>7</a:t>
            </a:fld>
            <a:endParaRPr lang="es-ES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6627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 lIns="90745" tIns="45373" rIns="90745" bIns="45373"/>
          <a:lstStyle/>
          <a:p>
            <a:r>
              <a:rPr lang="es-ES" smtClean="0">
                <a:latin typeface="Times New Roman" pitchFamily="18" charset="0"/>
              </a:rPr>
              <a:t>.</a:t>
            </a:r>
            <a:endParaRPr lang="ca-ES" smtClean="0">
              <a:latin typeface="Times New Roman" pitchFamily="18" charset="0"/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3940" y="8685856"/>
            <a:ext cx="2972483" cy="456570"/>
          </a:xfrm>
          <a:prstGeom prst="rect">
            <a:avLst/>
          </a:prstGeom>
        </p:spPr>
        <p:txBody>
          <a:bodyPr lIns="90745" tIns="45373" rIns="90745" bIns="45373"/>
          <a:lstStyle/>
          <a:p>
            <a:pPr>
              <a:defRPr/>
            </a:pPr>
            <a:fld id="{2A98C3A0-FADF-491A-987F-D963E334ACD4}" type="slidenum">
              <a:rPr lang="ca-ES" smtClean="0"/>
              <a:pPr>
                <a:defRPr/>
              </a:pPr>
              <a:t>8</a:t>
            </a:fld>
            <a:endParaRPr lang="ca-E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F90B867D-E99F-4386-8970-90EFA3DFCF5B}" type="slidenum">
              <a:rPr lang="es-ES"/>
              <a:pPr/>
              <a:t>10</a:t>
            </a:fld>
            <a:endParaRPr lang="es-ES"/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client illustrates the 3 kinds of requests KVP, RESTFul and SOAP.</a:t>
            </a:r>
          </a:p>
          <a:p>
            <a:r>
              <a:rPr lang="en-US"/>
              <a:t>The client has been based on a preexisting WMS client form MiraMon project that has been programmed only in JavaScript.</a:t>
            </a:r>
          </a:p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600" b="1">
                <a:solidFill>
                  <a:srgbClr val="00B1FF"/>
                </a:solidFill>
              </a:defRPr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14035938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14" name="Image" descr="Image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13954053" y="2390223"/>
            <a:ext cx="10429948" cy="11325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Image" descr="Image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374" y="918735"/>
            <a:ext cx="6126909" cy="3121682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rPr/>
              <a:pPr/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12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2785730"/>
            <a:ext cx="21971000" cy="971878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500"/>
              </a:spcBef>
              <a:defRPr/>
            </a:lvl1pPr>
            <a:lvl2pPr>
              <a:lnSpc>
                <a:spcPct val="100000"/>
              </a:lnSpc>
              <a:spcBef>
                <a:spcPts val="1500"/>
              </a:spcBef>
              <a:defRPr/>
            </a:lvl2pPr>
            <a:lvl3pPr>
              <a:lnSpc>
                <a:spcPct val="100000"/>
              </a:lnSpc>
              <a:spcBef>
                <a:spcPts val="1500"/>
              </a:spcBef>
              <a:defRPr/>
            </a:lvl3pPr>
            <a:lvl4pPr>
              <a:lnSpc>
                <a:spcPct val="100000"/>
              </a:lnSpc>
              <a:spcBef>
                <a:spcPts val="1500"/>
              </a:spcBef>
              <a:defRPr/>
            </a:lvl4pPr>
            <a:lvl5pPr>
              <a:lnSpc>
                <a:spcPct val="100000"/>
              </a:lnSpc>
              <a:spcBef>
                <a:spcPts val="1500"/>
              </a:spcBef>
              <a:defRPr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3D Mark.png" descr="3D Mark.png"/>
          <p:cNvPicPr>
            <a:picLocks noChangeAspect="1"/>
          </p:cNvPicPr>
          <p:nvPr/>
        </p:nvPicPr>
        <p:blipFill>
          <a:blip r:embed="rId2" cstate="email">
            <a:alphaModFix amt="28042"/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16343" y="856308"/>
            <a:ext cx="8393334" cy="8393335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Thank You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1343969" y="1227969"/>
            <a:ext cx="9779001" cy="14351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500" b="1" spc="-170">
                <a:solidFill>
                  <a:srgbClr val="00B1FF"/>
                </a:solidFill>
              </a:defRPr>
            </a:lvl1pPr>
          </a:lstStyle>
          <a:p>
            <a:r>
              <a:rPr dirty="0"/>
              <a:t>Thank You</a:t>
            </a:r>
          </a:p>
        </p:txBody>
      </p:sp>
      <p:sp>
        <p:nvSpPr>
          <p:cNvPr id="241" name="Rectangle"/>
          <p:cNvSpPr/>
          <p:nvPr/>
        </p:nvSpPr>
        <p:spPr>
          <a:xfrm>
            <a:off x="11343969" y="2853794"/>
            <a:ext cx="3569395" cy="151693"/>
          </a:xfrm>
          <a:prstGeom prst="rect">
            <a:avLst/>
          </a:prstGeom>
          <a:solidFill>
            <a:srgbClr val="00B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2" name="Community"/>
          <p:cNvSpPr txBox="1">
            <a:spLocks noGrp="1"/>
          </p:cNvSpPr>
          <p:nvPr>
            <p:ph type="body" sz="quarter" idx="23"/>
          </p:nvPr>
        </p:nvSpPr>
        <p:spPr>
          <a:xfrm>
            <a:off x="11339402" y="3196211"/>
            <a:ext cx="9779001" cy="76633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500" b="1">
                <a:solidFill>
                  <a:srgbClr val="262626"/>
                </a:solidFill>
              </a:defRPr>
            </a:lvl1pPr>
          </a:lstStyle>
          <a:p>
            <a:r>
              <a:rPr dirty="0"/>
              <a:t>Community</a:t>
            </a:r>
          </a:p>
        </p:txBody>
      </p:sp>
      <p:sp>
        <p:nvSpPr>
          <p:cNvPr id="243" name="500+ International Members…"/>
          <p:cNvSpPr txBox="1"/>
          <p:nvPr/>
        </p:nvSpPr>
        <p:spPr>
          <a:xfrm>
            <a:off x="11339402" y="4029351"/>
            <a:ext cx="10439854" cy="2819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500+ International Members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110+ Member Meetings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60+ Alliance and Liaison partners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50+ Standards Working Groups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45+ Domain Working Groups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25+ Years of Not for Profit Work</a:t>
            </a:r>
            <a:br>
              <a:rPr dirty="0"/>
            </a:br>
            <a:r>
              <a:rPr dirty="0"/>
              <a:t>10+ Regional and Country Forums</a:t>
            </a:r>
          </a:p>
        </p:txBody>
      </p:sp>
      <p:sp>
        <p:nvSpPr>
          <p:cNvPr id="244" name="Innovation"/>
          <p:cNvSpPr txBox="1"/>
          <p:nvPr/>
        </p:nvSpPr>
        <p:spPr>
          <a:xfrm>
            <a:off x="11339402" y="7135703"/>
            <a:ext cx="9779001" cy="76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lnSpcReduction="10000"/>
          </a:bodyPr>
          <a:lstStyle>
            <a:lvl1pPr algn="l" defTabSz="825500">
              <a:defRPr sz="4500" b="1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 dirty="0"/>
              <a:t>Innovation</a:t>
            </a:r>
          </a:p>
        </p:txBody>
      </p:sp>
      <p:sp>
        <p:nvSpPr>
          <p:cNvPr id="245" name="120+ Innovation Initiatives…"/>
          <p:cNvSpPr txBox="1"/>
          <p:nvPr/>
        </p:nvSpPr>
        <p:spPr>
          <a:xfrm>
            <a:off x="11339402" y="8053019"/>
            <a:ext cx="10439854" cy="1196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t>120+ Innovation Initiatives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t>380+ Technical reports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t>Quarterly Tech Trends monitoring</a:t>
            </a:r>
          </a:p>
        </p:txBody>
      </p:sp>
      <p:sp>
        <p:nvSpPr>
          <p:cNvPr id="246" name="Standards"/>
          <p:cNvSpPr txBox="1"/>
          <p:nvPr/>
        </p:nvSpPr>
        <p:spPr>
          <a:xfrm>
            <a:off x="11339402" y="9468763"/>
            <a:ext cx="9779001" cy="76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 lnSpcReduction="10000"/>
          </a:bodyPr>
          <a:lstStyle>
            <a:lvl1pPr algn="l" defTabSz="825500">
              <a:defRPr sz="4500" b="1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 dirty="0"/>
              <a:t>Standards</a:t>
            </a:r>
          </a:p>
        </p:txBody>
      </p:sp>
      <p:sp>
        <p:nvSpPr>
          <p:cNvPr id="247" name="65+ Adopted Standards…"/>
          <p:cNvSpPr txBox="1"/>
          <p:nvPr/>
        </p:nvSpPr>
        <p:spPr>
          <a:xfrm>
            <a:off x="11339402" y="10454222"/>
            <a:ext cx="10439854" cy="1602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65+ Adopted Standards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300+ products with 1000+ certified implementations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1,700,000+ Operational Data Sets </a:t>
            </a:r>
            <a:br>
              <a:rPr dirty="0"/>
            </a:br>
            <a:r>
              <a:rPr dirty="0"/>
              <a:t>Using OGC Standards</a:t>
            </a:r>
          </a:p>
        </p:txBody>
      </p:sp>
      <p:pic>
        <p:nvPicPr>
          <p:cNvPr id="248" name="OGC Mark.pdf" descr="OGC Mark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9743" y="12374675"/>
            <a:ext cx="574285" cy="647902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Copyright © 2021 Open Geospatial Consortium"/>
          <p:cNvSpPr txBox="1"/>
          <p:nvPr/>
        </p:nvSpPr>
        <p:spPr>
          <a:xfrm>
            <a:off x="2058447" y="12456573"/>
            <a:ext cx="10439855" cy="48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ct val="140000"/>
              </a:lnSpc>
              <a:defRPr sz="2000">
                <a:solidFill>
                  <a:srgbClr val="00206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 dirty="0"/>
              <a:t>Copyright © 202</a:t>
            </a:r>
            <a:r>
              <a:rPr lang="en-US" dirty="0"/>
              <a:t>3</a:t>
            </a:r>
            <a:r>
              <a:rPr dirty="0"/>
              <a:t> Open Geospatial Consortium</a:t>
            </a:r>
          </a:p>
        </p:txBody>
      </p:sp>
      <p:sp>
        <p:nvSpPr>
          <p:cNvPr id="2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8088" y="12968286"/>
            <a:ext cx="495328" cy="48731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1536275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12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2785730"/>
            <a:ext cx="21971000" cy="306262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500"/>
              </a:spcBef>
              <a:defRPr/>
            </a:lvl1pPr>
            <a:lvl2pPr>
              <a:lnSpc>
                <a:spcPct val="100000"/>
              </a:lnSpc>
              <a:spcBef>
                <a:spcPts val="1500"/>
              </a:spcBef>
              <a:defRPr/>
            </a:lvl2pPr>
            <a:lvl3pPr>
              <a:lnSpc>
                <a:spcPct val="100000"/>
              </a:lnSpc>
              <a:spcBef>
                <a:spcPts val="1500"/>
              </a:spcBef>
              <a:defRPr/>
            </a:lvl3pPr>
            <a:lvl4pPr>
              <a:lnSpc>
                <a:spcPct val="100000"/>
              </a:lnSpc>
              <a:spcBef>
                <a:spcPts val="1500"/>
              </a:spcBef>
              <a:defRPr/>
            </a:lvl4pPr>
            <a:lvl5pPr>
              <a:lnSpc>
                <a:spcPct val="100000"/>
              </a:lnSpc>
              <a:spcBef>
                <a:spcPts val="1500"/>
              </a:spcBef>
              <a:defRPr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‹Nº›</a:t>
            </a:fld>
            <a:endParaRPr/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0" hasCustomPrompt="1"/>
          </p:nvPr>
        </p:nvSpPr>
        <p:spPr>
          <a:xfrm>
            <a:off x="1206500" y="6172200"/>
            <a:ext cx="10769860" cy="633231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500"/>
              </a:spcBef>
              <a:defRPr/>
            </a:lvl1pPr>
            <a:lvl2pPr>
              <a:lnSpc>
                <a:spcPct val="100000"/>
              </a:lnSpc>
              <a:spcBef>
                <a:spcPts val="1500"/>
              </a:spcBef>
              <a:defRPr/>
            </a:lvl2pPr>
            <a:lvl3pPr>
              <a:lnSpc>
                <a:spcPct val="100000"/>
              </a:lnSpc>
              <a:spcBef>
                <a:spcPts val="1500"/>
              </a:spcBef>
              <a:defRPr/>
            </a:lvl3pPr>
            <a:lvl4pPr>
              <a:lnSpc>
                <a:spcPct val="100000"/>
              </a:lnSpc>
              <a:spcBef>
                <a:spcPts val="1500"/>
              </a:spcBef>
              <a:defRPr/>
            </a:lvl4pPr>
            <a:lvl5pPr>
              <a:lnSpc>
                <a:spcPct val="100000"/>
              </a:lnSpc>
              <a:spcBef>
                <a:spcPts val="1500"/>
              </a:spcBef>
              <a:defRPr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1" hasCustomPrompt="1"/>
          </p:nvPr>
        </p:nvSpPr>
        <p:spPr>
          <a:xfrm>
            <a:off x="12395143" y="6172200"/>
            <a:ext cx="10769860" cy="633231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500"/>
              </a:spcBef>
              <a:defRPr/>
            </a:lvl1pPr>
            <a:lvl2pPr>
              <a:lnSpc>
                <a:spcPct val="100000"/>
              </a:lnSpc>
              <a:spcBef>
                <a:spcPts val="1500"/>
              </a:spcBef>
              <a:defRPr/>
            </a:lvl2pPr>
            <a:lvl3pPr>
              <a:lnSpc>
                <a:spcPct val="100000"/>
              </a:lnSpc>
              <a:spcBef>
                <a:spcPts val="1500"/>
              </a:spcBef>
              <a:defRPr/>
            </a:lvl3pPr>
            <a:lvl4pPr>
              <a:lnSpc>
                <a:spcPct val="100000"/>
              </a:lnSpc>
              <a:spcBef>
                <a:spcPts val="1500"/>
              </a:spcBef>
              <a:defRPr/>
            </a:lvl4pPr>
            <a:lvl5pPr>
              <a:lnSpc>
                <a:spcPct val="100000"/>
              </a:lnSpc>
              <a:spcBef>
                <a:spcPts val="1500"/>
              </a:spcBef>
              <a:defRPr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noProof="0" smtClean="0"/>
              <a:t>Haga clic para modificar el estilo de texto del patrón</a:t>
            </a:r>
          </a:p>
          <a:p>
            <a:pPr lvl="1"/>
            <a:r>
              <a:rPr lang="en-GB" noProof="0" smtClean="0"/>
              <a:t>Segundo nivel</a:t>
            </a:r>
          </a:p>
          <a:p>
            <a:pPr lvl="2"/>
            <a:r>
              <a:rPr lang="en-GB" noProof="0" smtClean="0"/>
              <a:t>Tercer nivel</a:t>
            </a:r>
          </a:p>
          <a:p>
            <a:pPr lvl="3"/>
            <a:r>
              <a:rPr lang="en-GB" noProof="0" smtClean="0"/>
              <a:t>Cuarto nivel</a:t>
            </a:r>
          </a:p>
          <a:p>
            <a:pPr lvl="4"/>
            <a:r>
              <a:rPr lang="en-GB" noProof="0" smtClean="0"/>
              <a:t>Quinto nivel</a:t>
            </a:r>
            <a:endParaRPr lang="en-GB" noProof="0"/>
          </a:p>
        </p:txBody>
      </p:sp>
      <p:sp>
        <p:nvSpPr>
          <p:cNvPr id="10" name="9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smtClean="0"/>
              <a:t>Haga clic para modificar el estilo de título del patrón</a:t>
            </a:r>
            <a:endParaRPr lang="en-GB" noProof="0"/>
          </a:p>
        </p:txBody>
      </p:sp>
      <p:sp>
        <p:nvSpPr>
          <p:cNvPr id="4" name="6 Marcador de fecha"/>
          <p:cNvSpPr>
            <a:spLocks noGrp="1"/>
          </p:cNvSpPr>
          <p:nvPr>
            <p:ph type="dt" sz="half" idx="10"/>
          </p:nvPr>
        </p:nvSpPr>
        <p:spPr>
          <a:xfrm>
            <a:off x="1439333" y="12763500"/>
            <a:ext cx="2878667" cy="952500"/>
          </a:xfrm>
          <a:prstGeom prst="rect">
            <a:avLst/>
          </a:prstGeom>
        </p:spPr>
        <p:txBody>
          <a:bodyPr lIns="217709" tIns="108855" rIns="217709" bIns="108855"/>
          <a:lstStyle>
            <a:lvl1pPr>
              <a:defRPr>
                <a:cs typeface="Arial" pitchFamily="34" charset="0"/>
              </a:defRPr>
            </a:lvl1pPr>
          </a:lstStyle>
          <a:p>
            <a:pPr>
              <a:defRPr/>
            </a:pPr>
            <a:r>
              <a:rPr lang="ca-ES"/>
              <a:t>15-06-2012</a:t>
            </a:r>
            <a:endParaRPr lang="ca-ES" dirty="0"/>
          </a:p>
        </p:txBody>
      </p:sp>
      <p:sp>
        <p:nvSpPr>
          <p:cNvPr id="5" name="7 Marcador de número de diapositiva"/>
          <p:cNvSpPr>
            <a:spLocks noGrp="1"/>
          </p:cNvSpPr>
          <p:nvPr>
            <p:ph type="sldNum" sz="quarter" idx="11"/>
          </p:nvPr>
        </p:nvSpPr>
        <p:spPr>
          <a:xfrm>
            <a:off x="11853128" y="12968286"/>
            <a:ext cx="665247" cy="487313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FF81FCA-4230-4115-88A4-FEC7BC13F12E}" type="slidenum">
              <a:rPr lang="ca-ES"/>
              <a:pPr>
                <a:defRPr/>
              </a:pPr>
              <a:t>‹Nº›</a:t>
            </a:fld>
            <a:endParaRPr lang="ca-ES"/>
          </a:p>
        </p:txBody>
      </p:sp>
      <p:sp>
        <p:nvSpPr>
          <p:cNvPr id="6" name="8 Marcador de pie de página"/>
          <p:cNvSpPr>
            <a:spLocks noGrp="1"/>
          </p:cNvSpPr>
          <p:nvPr>
            <p:ph type="ftr" sz="quarter" idx="12"/>
          </p:nvPr>
        </p:nvSpPr>
        <p:spPr>
          <a:xfrm>
            <a:off x="7929035" y="13106400"/>
            <a:ext cx="8534400" cy="457200"/>
          </a:xfrm>
          <a:prstGeom prst="rect">
            <a:avLst/>
          </a:prstGeom>
        </p:spPr>
        <p:txBody>
          <a:bodyPr lIns="217709" tIns="108855" rIns="217709" bIns="108855"/>
          <a:lstStyle>
            <a:lvl1pPr>
              <a:defRPr/>
            </a:lvl1pPr>
          </a:lstStyle>
          <a:p>
            <a:pPr>
              <a:defRPr/>
            </a:pPr>
            <a:endParaRPr lang="ca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7929035" y="13106400"/>
            <a:ext cx="8534400" cy="457200"/>
          </a:xfrm>
          <a:prstGeom prst="rect">
            <a:avLst/>
          </a:prstGeom>
          <a:ln/>
        </p:spPr>
        <p:txBody>
          <a:bodyPr lIns="217709" tIns="108855" rIns="217709" bIns="108855"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Open Geospatial Consortium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1853128" y="12968286"/>
            <a:ext cx="665247" cy="487313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6300AF-CE40-47E8-BDB0-7591713B27F9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8"/>
          <p:cNvSpPr txBox="1">
            <a:spLocks noChangeArrowheads="1"/>
          </p:cNvSpPr>
          <p:nvPr/>
        </p:nvSpPr>
        <p:spPr bwMode="auto">
          <a:xfrm>
            <a:off x="23314216" y="428626"/>
            <a:ext cx="179536" cy="512224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108855" rIns="0" bIns="108855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9pPr>
          </a:lstStyle>
          <a:p>
            <a:pPr>
              <a:defRPr/>
            </a:pPr>
            <a:r>
              <a:rPr lang="en-US" sz="1900" dirty="0" smtClean="0">
                <a:solidFill>
                  <a:srgbClr val="FFFFFF"/>
                </a:solidFill>
                <a:latin typeface="Arial" pitchFamily="34" charset="0"/>
              </a:rPr>
              <a:t>®</a:t>
            </a:r>
          </a:p>
        </p:txBody>
      </p:sp>
      <p:pic>
        <p:nvPicPr>
          <p:cNvPr id="5" name="Picture 10" descr="OGC header 20101220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43840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1" descr="Picture 7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1" y="12192000"/>
            <a:ext cx="3683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5"/>
          <p:cNvSpPr txBox="1">
            <a:spLocks noChangeArrowheads="1"/>
          </p:cNvSpPr>
          <p:nvPr userDrawn="1"/>
        </p:nvSpPr>
        <p:spPr bwMode="auto">
          <a:xfrm>
            <a:off x="10975655" y="3505201"/>
            <a:ext cx="2309927" cy="373724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108855" rIns="0" bIns="108855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9pPr>
          </a:lstStyle>
          <a:p>
            <a:pPr algn="ctr">
              <a:defRPr/>
            </a:pPr>
            <a:r>
              <a:rPr lang="en-US" dirty="0" smtClean="0">
                <a:latin typeface="Arial" charset="0"/>
              </a:rPr>
              <a:t>Hosted and Sponsored by ESA/ESRIN</a:t>
            </a:r>
          </a:p>
        </p:txBody>
      </p:sp>
      <p:pic>
        <p:nvPicPr>
          <p:cNvPr id="8" name="Picture 2" descr="http://www.opengeospatial.org/pub/www/files/esa_logo.jp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69503" y="4108451"/>
            <a:ext cx="4445000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38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32000" y="6553200"/>
            <a:ext cx="20726400" cy="2286000"/>
          </a:xfrm>
        </p:spPr>
        <p:txBody>
          <a:bodyPr/>
          <a:lstStyle>
            <a:lvl1pPr>
              <a:defRPr sz="7600">
                <a:latin typeface="Arial Black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638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860800" y="9144000"/>
            <a:ext cx="17068800" cy="2743200"/>
          </a:xfrm>
        </p:spPr>
        <p:txBody>
          <a:bodyPr/>
          <a:lstStyle>
            <a:lvl1pPr marL="0" indent="0" algn="ctr">
              <a:buFontTx/>
              <a:buNone/>
              <a:defRPr sz="4300">
                <a:solidFill>
                  <a:srgbClr val="092E5C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ftr" sz="quarter" idx="10"/>
          </p:nvPr>
        </p:nvSpPr>
        <p:spPr>
          <a:xfrm>
            <a:off x="8026400" y="12801600"/>
            <a:ext cx="8737600" cy="609600"/>
          </a:xfrm>
          <a:prstGeom prst="rect">
            <a:avLst/>
          </a:prstGeom>
        </p:spPr>
        <p:txBody>
          <a:bodyPr lIns="217709" tIns="108855" rIns="217709" bIns="108855"/>
          <a:lstStyle>
            <a:lvl1pPr>
              <a:defRPr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pPr>
              <a:defRPr/>
            </a:pPr>
            <a:r>
              <a:rPr lang="en-US"/>
              <a:t>Copyright © 2013 Open Geospatial Consortium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6"/>
            <a:ext cx="21945600" cy="2286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6"/>
            <a:ext cx="10773835" cy="1279524"/>
          </a:xfrm>
        </p:spPr>
        <p:txBody>
          <a:bodyPr anchor="b"/>
          <a:lstStyle>
            <a:lvl1pPr marL="0" indent="0">
              <a:buNone/>
              <a:defRPr sz="5700" b="1"/>
            </a:lvl1pPr>
            <a:lvl2pPr marL="1088547" indent="0">
              <a:buNone/>
              <a:defRPr sz="4800" b="1"/>
            </a:lvl2pPr>
            <a:lvl3pPr marL="2177095" indent="0">
              <a:buNone/>
              <a:defRPr sz="4300" b="1"/>
            </a:lvl3pPr>
            <a:lvl4pPr marL="3265642" indent="0">
              <a:buNone/>
              <a:defRPr sz="3800" b="1"/>
            </a:lvl4pPr>
            <a:lvl5pPr marL="4354190" indent="0">
              <a:buNone/>
              <a:defRPr sz="3800" b="1"/>
            </a:lvl5pPr>
            <a:lvl6pPr marL="5442737" indent="0">
              <a:buNone/>
              <a:defRPr sz="3800" b="1"/>
            </a:lvl6pPr>
            <a:lvl7pPr marL="6531285" indent="0">
              <a:buNone/>
              <a:defRPr sz="3800" b="1"/>
            </a:lvl7pPr>
            <a:lvl8pPr marL="7619832" indent="0">
              <a:buNone/>
              <a:defRPr sz="3800" b="1"/>
            </a:lvl8pPr>
            <a:lvl9pPr marL="8708380" indent="0">
              <a:buNone/>
              <a:defRPr sz="3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3835" cy="7902576"/>
          </a:xfrm>
        </p:spPr>
        <p:txBody>
          <a:bodyPr/>
          <a:lstStyle>
            <a:lvl1pPr>
              <a:defRPr sz="5700"/>
            </a:lvl1pPr>
            <a:lvl2pPr>
              <a:defRPr sz="4800"/>
            </a:lvl2pPr>
            <a:lvl3pPr>
              <a:defRPr sz="4300"/>
            </a:lvl3pPr>
            <a:lvl4pPr>
              <a:defRPr sz="3800"/>
            </a:lvl4pPr>
            <a:lvl5pPr>
              <a:defRPr sz="3800"/>
            </a:lvl5pPr>
            <a:lvl6pPr>
              <a:defRPr sz="3800"/>
            </a:lvl6pPr>
            <a:lvl7pPr>
              <a:defRPr sz="3800"/>
            </a:lvl7pPr>
            <a:lvl8pPr>
              <a:defRPr sz="3800"/>
            </a:lvl8pPr>
            <a:lvl9pPr>
              <a:defRPr sz="3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6735" y="3070226"/>
            <a:ext cx="10778067" cy="1279524"/>
          </a:xfrm>
        </p:spPr>
        <p:txBody>
          <a:bodyPr anchor="b"/>
          <a:lstStyle>
            <a:lvl1pPr marL="0" indent="0">
              <a:buNone/>
              <a:defRPr sz="5700" b="1"/>
            </a:lvl1pPr>
            <a:lvl2pPr marL="1088547" indent="0">
              <a:buNone/>
              <a:defRPr sz="4800" b="1"/>
            </a:lvl2pPr>
            <a:lvl3pPr marL="2177095" indent="0">
              <a:buNone/>
              <a:defRPr sz="4300" b="1"/>
            </a:lvl3pPr>
            <a:lvl4pPr marL="3265642" indent="0">
              <a:buNone/>
              <a:defRPr sz="3800" b="1"/>
            </a:lvl4pPr>
            <a:lvl5pPr marL="4354190" indent="0">
              <a:buNone/>
              <a:defRPr sz="3800" b="1"/>
            </a:lvl5pPr>
            <a:lvl6pPr marL="5442737" indent="0">
              <a:buNone/>
              <a:defRPr sz="3800" b="1"/>
            </a:lvl6pPr>
            <a:lvl7pPr marL="6531285" indent="0">
              <a:buNone/>
              <a:defRPr sz="3800" b="1"/>
            </a:lvl7pPr>
            <a:lvl8pPr marL="7619832" indent="0">
              <a:buNone/>
              <a:defRPr sz="3800" b="1"/>
            </a:lvl8pPr>
            <a:lvl9pPr marL="8708380" indent="0">
              <a:buNone/>
              <a:defRPr sz="3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6735" y="4349750"/>
            <a:ext cx="10778067" cy="7902576"/>
          </a:xfrm>
        </p:spPr>
        <p:txBody>
          <a:bodyPr/>
          <a:lstStyle>
            <a:lvl1pPr>
              <a:defRPr sz="5700"/>
            </a:lvl1pPr>
            <a:lvl2pPr>
              <a:defRPr sz="4800"/>
            </a:lvl2pPr>
            <a:lvl3pPr>
              <a:defRPr sz="4300"/>
            </a:lvl3pPr>
            <a:lvl4pPr>
              <a:defRPr sz="3800"/>
            </a:lvl4pPr>
            <a:lvl5pPr>
              <a:defRPr sz="3800"/>
            </a:lvl5pPr>
            <a:lvl6pPr>
              <a:defRPr sz="3800"/>
            </a:lvl6pPr>
            <a:lvl7pPr>
              <a:defRPr sz="3800"/>
            </a:lvl7pPr>
            <a:lvl8pPr>
              <a:defRPr sz="3800"/>
            </a:lvl8pPr>
            <a:lvl9pPr>
              <a:defRPr sz="3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7929035" y="13106400"/>
            <a:ext cx="8534400" cy="457200"/>
          </a:xfrm>
          <a:prstGeom prst="rect">
            <a:avLst/>
          </a:prstGeom>
          <a:ln/>
        </p:spPr>
        <p:txBody>
          <a:bodyPr lIns="217709" tIns="108855" rIns="217709" bIns="108855"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2013 Open Geospatial Consortium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1853128" y="12968286"/>
            <a:ext cx="665247" cy="487313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EFE439-319B-4814-AB65-7089BCAFD162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3668" y="1552577"/>
            <a:ext cx="22546733" cy="981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-4080668" y="6118226"/>
            <a:ext cx="439735" cy="727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217709" tIns="108855" rIns="217709" bIns="108855">
            <a:spAutoFit/>
          </a:bodyPr>
          <a:lstStyle/>
          <a:p>
            <a:pPr>
              <a:defRPr/>
            </a:pPr>
            <a:endParaRPr lang="en-US" sz="3300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4" name="Text Box 16"/>
          <p:cNvSpPr txBox="1">
            <a:spLocks noChangeArrowheads="1"/>
          </p:cNvSpPr>
          <p:nvPr/>
        </p:nvSpPr>
        <p:spPr bwMode="auto">
          <a:xfrm>
            <a:off x="1145641" y="12439650"/>
            <a:ext cx="2572819" cy="1461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sz="9500" dirty="0">
                <a:solidFill>
                  <a:schemeClr val="tx2"/>
                </a:solidFill>
                <a:latin typeface="Times New Roman" charset="0"/>
              </a:rPr>
              <a:t>OGC</a:t>
            </a:r>
          </a:p>
        </p:txBody>
      </p:sp>
      <p:sp>
        <p:nvSpPr>
          <p:cNvPr id="5" name="Text Box 20"/>
          <p:cNvSpPr txBox="1">
            <a:spLocks noChangeArrowheads="1"/>
          </p:cNvSpPr>
          <p:nvPr/>
        </p:nvSpPr>
        <p:spPr bwMode="auto">
          <a:xfrm>
            <a:off x="4008140" y="12541251"/>
            <a:ext cx="226024" cy="589168"/>
          </a:xfrm>
          <a:prstGeom prst="rect">
            <a:avLst/>
          </a:prstGeom>
          <a:noFill/>
          <a:ln w="9525">
            <a:noFill/>
            <a:miter lim="800000"/>
            <a:headEnd type="none" w="med" len="lg"/>
            <a:tailEnd/>
          </a:ln>
          <a:effectLst/>
        </p:spPr>
        <p:txBody>
          <a:bodyPr wrap="none" lIns="0" tIns="108855" rIns="0" bIns="108855">
            <a:spAutoFit/>
          </a:bodyPr>
          <a:lstStyle/>
          <a:p>
            <a:pPr>
              <a:defRPr/>
            </a:pPr>
            <a:r>
              <a:rPr lang="en-US">
                <a:solidFill>
                  <a:schemeClr val="tx2"/>
                </a:solidFill>
                <a:latin typeface="Arial" charset="0"/>
              </a:rPr>
              <a:t>®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7929035" y="13106400"/>
            <a:ext cx="8534400" cy="457200"/>
          </a:xfrm>
          <a:prstGeom prst="rect">
            <a:avLst/>
          </a:prstGeom>
        </p:spPr>
        <p:txBody>
          <a:bodyPr lIns="217709" tIns="108855" rIns="217709" bIns="108855"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/>
              <a:t>Copyright © 2009, Open Geospatial Consortium, Inc.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1853128" y="12968286"/>
            <a:ext cx="665247" cy="4873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835152-1C8E-490B-9334-58424537E7DC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360" y="13080314"/>
            <a:ext cx="418783" cy="37528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2500">
                <a:solidFill>
                  <a:srgbClr val="00B1FF"/>
                </a:solidFill>
                <a:latin typeface="Mont SemiBold"/>
                <a:ea typeface="Mont SemiBold"/>
                <a:cs typeface="Mont SemiBold"/>
                <a:sym typeface="Mont SemiBold"/>
              </a:defRPr>
            </a:lvl1pPr>
          </a:lstStyle>
          <a:p>
            <a:fld id="{86CB4B4D-7CA3-9044-876B-883B54F8677D}" type="slidenum">
              <a:rPr/>
              <a:pPr/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0" r:id="rId3"/>
    <p:sldLayoutId id="2147483675" r:id="rId4"/>
    <p:sldLayoutId id="2147483674" r:id="rId5"/>
    <p:sldLayoutId id="2147483676" r:id="rId6"/>
    <p:sldLayoutId id="2147483677" r:id="rId7"/>
    <p:sldLayoutId id="2147483678" r:id="rId8"/>
    <p:sldLayoutId id="2147483679" r:id="rId9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2.bin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resentation Title"/>
          <p:cNvSpPr txBox="1">
            <a:spLocks noGrp="1"/>
          </p:cNvSpPr>
          <p:nvPr>
            <p:ph type="title"/>
          </p:nvPr>
        </p:nvSpPr>
        <p:spPr>
          <a:xfrm>
            <a:off x="1201340" y="3409950"/>
            <a:ext cx="20662904" cy="46482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ES" dirty="0" smtClean="0"/>
              <a:t>WMTS</a:t>
            </a:r>
            <a:br>
              <a:rPr lang="es-ES" dirty="0" smtClean="0"/>
            </a:br>
            <a:r>
              <a:rPr lang="es-ES" sz="8000" dirty="0" smtClean="0"/>
              <a:t>OGC </a:t>
            </a:r>
            <a:r>
              <a:rPr lang="es-ES" sz="8000" b="0" dirty="0" smtClean="0"/>
              <a:t>07-057r7</a:t>
            </a:r>
            <a:br>
              <a:rPr lang="es-ES" sz="8000" b="0" dirty="0" smtClean="0"/>
            </a:br>
            <a:r>
              <a:rPr lang="es-ES" sz="5400" b="0" dirty="0" smtClean="0"/>
              <a:t>https://portal.ogc.org/files/?artifact_id=35326</a:t>
            </a:r>
            <a:endParaRPr dirty="0"/>
          </a:p>
        </p:txBody>
      </p:sp>
      <p:sp>
        <p:nvSpPr>
          <p:cNvPr id="9" name="Author and Date">
            <a:extLst>
              <a:ext uri="{FF2B5EF4-FFF2-40B4-BE49-F238E27FC236}">
                <a16:creationId xmlns="" xmlns:a16="http://schemas.microsoft.com/office/drawing/2014/main" id="{6C21ECEC-F4A7-8BE6-7A41-214EA008CA33}"/>
              </a:ext>
            </a:extLst>
          </p:cNvPr>
          <p:cNvSpPr txBox="1">
            <a:spLocks/>
          </p:cNvSpPr>
          <p:nvPr/>
        </p:nvSpPr>
        <p:spPr>
          <a:xfrm>
            <a:off x="1201342" y="7210490"/>
            <a:ext cx="21971001" cy="190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B1FF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B1FF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B1FF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B1FF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B1FF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B1FF"/>
              </a:buClr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B1FF"/>
              </a:buClr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B1FF"/>
              </a:buClr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B1FF"/>
              </a:buClr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endParaRPr lang="en-US" dirty="0"/>
          </a:p>
        </p:txBody>
      </p:sp>
      <p:sp>
        <p:nvSpPr>
          <p:cNvPr id="10" name="Presentation Subtitle">
            <a:extLst>
              <a:ext uri="{FF2B5EF4-FFF2-40B4-BE49-F238E27FC236}">
                <a16:creationId xmlns="" xmlns:a16="http://schemas.microsoft.com/office/drawing/2014/main" id="{7E8836BB-23D5-63C4-9BEF-FA877834DFBB}"/>
              </a:ext>
            </a:extLst>
          </p:cNvPr>
          <p:cNvSpPr txBox="1">
            <a:spLocks noGrp="1"/>
          </p:cNvSpPr>
          <p:nvPr>
            <p:ph type="body" sz="quarter" idx="21"/>
          </p:nvPr>
        </p:nvSpPr>
        <p:spPr>
          <a:xfrm>
            <a:off x="1201340" y="11847162"/>
            <a:ext cx="21971003" cy="123152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Joan </a:t>
            </a:r>
            <a:r>
              <a:rPr lang="en-US" dirty="0" err="1" smtClean="0"/>
              <a:t>Masó</a:t>
            </a:r>
            <a:r>
              <a:rPr lang="en-US" dirty="0" smtClean="0"/>
              <a:t> (UAB-CREAF)</a:t>
            </a:r>
            <a:endParaRPr lang="en-US" dirty="0"/>
          </a:p>
          <a:p>
            <a:r>
              <a:rPr lang="en-US" dirty="0" smtClean="0"/>
              <a:t>12</a:t>
            </a:r>
            <a:r>
              <a:rPr lang="en-US" dirty="0" smtClean="0"/>
              <a:t> </a:t>
            </a:r>
            <a:r>
              <a:rPr lang="en-US" dirty="0"/>
              <a:t>June 2023</a:t>
            </a:r>
          </a:p>
          <a:p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xfrm>
            <a:off x="1206500" y="958850"/>
            <a:ext cx="20874565" cy="1371600"/>
          </a:xfrm>
        </p:spPr>
        <p:txBody>
          <a:bodyPr/>
          <a:lstStyle/>
          <a:p>
            <a:r>
              <a:rPr lang="en-US" dirty="0" err="1"/>
              <a:t>RESTful</a:t>
            </a:r>
            <a:r>
              <a:rPr lang="en-US" dirty="0"/>
              <a:t> request</a:t>
            </a:r>
          </a:p>
        </p:txBody>
      </p:sp>
      <p:sp>
        <p:nvSpPr>
          <p:cNvPr id="86022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client will execute a "template </a:t>
            </a:r>
            <a:r>
              <a:rPr lang="en-US" dirty="0" smtClean="0"/>
              <a:t>processor“ with a template that finds in the layer description in the </a:t>
            </a:r>
            <a:r>
              <a:rPr lang="en-US" dirty="0" err="1" smtClean="0"/>
              <a:t>GetCapabilities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&lt;</a:t>
            </a:r>
            <a:r>
              <a:rPr lang="en-US" dirty="0" err="1"/>
              <a:t>ResourceURL</a:t>
            </a:r>
            <a:r>
              <a:rPr lang="en-US" dirty="0"/>
              <a:t> format="image/</a:t>
            </a:r>
            <a:r>
              <a:rPr lang="en-US" dirty="0" err="1"/>
              <a:t>png</a:t>
            </a:r>
            <a:r>
              <a:rPr lang="en-US" dirty="0"/>
              <a:t>" </a:t>
            </a:r>
            <a:r>
              <a:rPr lang="en-US" dirty="0" err="1"/>
              <a:t>resourceType</a:t>
            </a:r>
            <a:r>
              <a:rPr lang="en-US" dirty="0"/>
              <a:t>="tile" template="</a:t>
            </a:r>
            <a:r>
              <a:rPr lang="en-US" dirty="0">
                <a:solidFill>
                  <a:schemeClr val="tx1"/>
                </a:solidFill>
              </a:rPr>
              <a:t>http://www.opengis.uab.es/SITiled/world/etopo2/default/WholeWorld_CRS_84/{TileMatrix}/{TileRow}/{TileCol}.png</a:t>
            </a:r>
            <a:r>
              <a:rPr lang="en-US" dirty="0"/>
              <a:t>"/&gt;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&lt;</a:t>
            </a:r>
            <a:r>
              <a:rPr lang="en-US" dirty="0" err="1"/>
              <a:t>ResourceURL</a:t>
            </a:r>
            <a:r>
              <a:rPr lang="en-US" dirty="0"/>
              <a:t> format="text/xml" </a:t>
            </a:r>
            <a:r>
              <a:rPr lang="en-US" dirty="0" err="1"/>
              <a:t>resourceType</a:t>
            </a:r>
            <a:r>
              <a:rPr lang="en-US" dirty="0"/>
              <a:t>="</a:t>
            </a:r>
            <a:r>
              <a:rPr lang="en-US" dirty="0" err="1"/>
              <a:t>FeatureInfo</a:t>
            </a:r>
            <a:r>
              <a:rPr lang="en-US" dirty="0"/>
              <a:t>" template="</a:t>
            </a:r>
            <a:r>
              <a:rPr lang="en-US" dirty="0">
                <a:solidFill>
                  <a:schemeClr val="tx1"/>
                </a:solidFill>
              </a:rPr>
              <a:t>http://www.opengis.uab.es/SITiled/world/etopo2/default/WholeWorld_CRS_84/{TileMatrix}/{TileRow}/{TileCol}/{J}/{I}.xml</a:t>
            </a:r>
            <a:r>
              <a:rPr lang="en-US" dirty="0"/>
              <a:t>"/&gt;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06500" y="958850"/>
            <a:ext cx="20874565" cy="1371600"/>
          </a:xfrm>
        </p:spPr>
        <p:txBody>
          <a:bodyPr/>
          <a:lstStyle/>
          <a:p>
            <a:r>
              <a:rPr lang="en-US"/>
              <a:t>RESTful request</a:t>
            </a:r>
          </a:p>
        </p:txBody>
      </p:sp>
      <p:sp>
        <p:nvSpPr>
          <p:cNvPr id="88070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… and get the actual URL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DDDDDD"/>
                </a:solidFill>
              </a:rPr>
              <a:t>&lt;</a:t>
            </a:r>
            <a:r>
              <a:rPr lang="en-US" dirty="0" err="1">
                <a:solidFill>
                  <a:srgbClr val="DDDDDD"/>
                </a:solidFill>
              </a:rPr>
              <a:t>ResourceURL</a:t>
            </a:r>
            <a:r>
              <a:rPr lang="en-US" dirty="0">
                <a:solidFill>
                  <a:srgbClr val="DDDDDD"/>
                </a:solidFill>
              </a:rPr>
              <a:t> format="image/</a:t>
            </a:r>
            <a:r>
              <a:rPr lang="en-US" dirty="0" err="1">
                <a:solidFill>
                  <a:srgbClr val="DDDDDD"/>
                </a:solidFill>
              </a:rPr>
              <a:t>png</a:t>
            </a:r>
            <a:r>
              <a:rPr lang="en-US" dirty="0">
                <a:solidFill>
                  <a:srgbClr val="DDDDDD"/>
                </a:solidFill>
              </a:rPr>
              <a:t>" </a:t>
            </a:r>
            <a:r>
              <a:rPr lang="en-US" dirty="0" err="1">
                <a:solidFill>
                  <a:srgbClr val="DDDDDD"/>
                </a:solidFill>
              </a:rPr>
              <a:t>resourceType</a:t>
            </a:r>
            <a:r>
              <a:rPr lang="en-US" dirty="0">
                <a:solidFill>
                  <a:srgbClr val="DDDDDD"/>
                </a:solidFill>
              </a:rPr>
              <a:t>="tile" template="</a:t>
            </a:r>
            <a:r>
              <a:rPr lang="en-US" dirty="0">
                <a:solidFill>
                  <a:schemeClr val="tx1"/>
                </a:solidFill>
              </a:rPr>
              <a:t>http://www.opengis.uab.es/SITiled/world/etopo2/default/WholeWorld_CRS_84/1:25000/32/24.png</a:t>
            </a:r>
            <a:r>
              <a:rPr lang="en-US" dirty="0">
                <a:solidFill>
                  <a:srgbClr val="DDDDDD"/>
                </a:solidFill>
              </a:rPr>
              <a:t>"/&gt;</a:t>
            </a:r>
          </a:p>
          <a:p>
            <a:pPr lvl="1"/>
            <a:endParaRPr lang="en-US" dirty="0">
              <a:solidFill>
                <a:srgbClr val="DDDDDD"/>
              </a:solidFill>
            </a:endParaRPr>
          </a:p>
          <a:p>
            <a:pPr lvl="1"/>
            <a:r>
              <a:rPr lang="en-US" dirty="0">
                <a:solidFill>
                  <a:srgbClr val="DDDDDD"/>
                </a:solidFill>
              </a:rPr>
              <a:t>&lt;</a:t>
            </a:r>
            <a:r>
              <a:rPr lang="en-US" dirty="0" err="1">
                <a:solidFill>
                  <a:srgbClr val="DDDDDD"/>
                </a:solidFill>
              </a:rPr>
              <a:t>ResourceURL</a:t>
            </a:r>
            <a:r>
              <a:rPr lang="en-US" dirty="0">
                <a:solidFill>
                  <a:srgbClr val="DDDDDD"/>
                </a:solidFill>
              </a:rPr>
              <a:t> format="text/xml" </a:t>
            </a:r>
            <a:r>
              <a:rPr lang="en-US" dirty="0" err="1">
                <a:solidFill>
                  <a:srgbClr val="DDDDDD"/>
                </a:solidFill>
              </a:rPr>
              <a:t>resourceType</a:t>
            </a:r>
            <a:r>
              <a:rPr lang="en-US" dirty="0">
                <a:solidFill>
                  <a:srgbClr val="DDDDDD"/>
                </a:solidFill>
              </a:rPr>
              <a:t>="</a:t>
            </a:r>
            <a:r>
              <a:rPr lang="en-US" dirty="0" err="1">
                <a:solidFill>
                  <a:srgbClr val="DDDDDD"/>
                </a:solidFill>
              </a:rPr>
              <a:t>FeatureInfo</a:t>
            </a:r>
            <a:r>
              <a:rPr lang="en-US" dirty="0">
                <a:solidFill>
                  <a:srgbClr val="DDDDDD"/>
                </a:solidFill>
              </a:rPr>
              <a:t>" template="</a:t>
            </a:r>
            <a:r>
              <a:rPr lang="en-US" dirty="0">
                <a:solidFill>
                  <a:schemeClr val="tx1"/>
                </a:solidFill>
              </a:rPr>
              <a:t>http://www.opengis.uab.es/SITiled/world/etopo2/default/WholeWorld_CRS_84/1:25000/32/24/200/168.xml</a:t>
            </a:r>
            <a:r>
              <a:rPr lang="en-US" dirty="0">
                <a:solidFill>
                  <a:srgbClr val="DDDDDD"/>
                </a:solidFill>
              </a:rPr>
              <a:t>"/&gt;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2009, Open Geospatial Consortium, Inc.</a:t>
            </a:r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2899835" y="273050"/>
            <a:ext cx="20874565" cy="1371600"/>
          </a:xfrm>
        </p:spPr>
        <p:txBody>
          <a:bodyPr/>
          <a:lstStyle/>
          <a:p>
            <a:r>
              <a:rPr lang="en-US"/>
              <a:t>SOAP request (OWS-6 ER)</a:t>
            </a:r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844676"/>
            <a:ext cx="24384000" cy="118713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graphicFrame>
        <p:nvGraphicFramePr>
          <p:cNvPr id="27658" name="Object 10"/>
          <p:cNvGraphicFramePr>
            <a:graphicFrameLocks noChangeAspect="1"/>
          </p:cNvGraphicFramePr>
          <p:nvPr/>
        </p:nvGraphicFramePr>
        <p:xfrm>
          <a:off x="1697569" y="4492627"/>
          <a:ext cx="20734867" cy="8820150"/>
        </p:xfrm>
        <a:graphic>
          <a:graphicData uri="http://schemas.openxmlformats.org/presentationml/2006/ole">
            <p:oleObj spid="_x0000_s19458" name="Fotografía de Photo Editor" r:id="rId5" imgW="5038095" imgH="2857899" progId="MSPhotoEd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ca-ES" dirty="0" smtClean="0">
                <a:effectLst/>
                <a:latin typeface="Arial" pitchFamily="34" charset="0"/>
              </a:rPr>
              <a:t>KVP, </a:t>
            </a:r>
            <a:r>
              <a:rPr lang="ca-ES" dirty="0" err="1" smtClean="0">
                <a:effectLst/>
                <a:latin typeface="Arial" pitchFamily="34" charset="0"/>
              </a:rPr>
              <a:t>RESTful</a:t>
            </a:r>
            <a:r>
              <a:rPr lang="ca-ES" dirty="0" smtClean="0">
                <a:effectLst/>
                <a:latin typeface="Arial" pitchFamily="34" charset="0"/>
              </a:rPr>
              <a:t> and SOAP: </a:t>
            </a:r>
            <a:r>
              <a:rPr lang="ca-ES" dirty="0" err="1" smtClean="0">
                <a:effectLst/>
                <a:latin typeface="Arial" pitchFamily="34" charset="0"/>
              </a:rPr>
              <a:t>GetTile</a:t>
            </a:r>
            <a:r>
              <a:rPr lang="ca-ES" dirty="0" smtClean="0">
                <a:effectLst/>
                <a:latin typeface="Arial" pitchFamily="34" charset="0"/>
              </a:rPr>
              <a:t> </a:t>
            </a:r>
            <a:r>
              <a:rPr lang="ca-ES" dirty="0" err="1" smtClean="0">
                <a:effectLst/>
                <a:latin typeface="Arial" pitchFamily="34" charset="0"/>
              </a:rPr>
              <a:t>request</a:t>
            </a:r>
            <a:endParaRPr lang="ca-ES" dirty="0" smtClean="0">
              <a:effectLst/>
              <a:latin typeface="Arial" pitchFamily="34" charset="0"/>
            </a:endParaRP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6500" y="2785730"/>
            <a:ext cx="21971000" cy="10168270"/>
          </a:xfrm>
        </p:spPr>
        <p:txBody>
          <a:bodyPr>
            <a:normAutofit fontScale="77500" lnSpcReduction="20000"/>
          </a:bodyPr>
          <a:lstStyle/>
          <a:p>
            <a:pPr marL="816411" indent="-396867">
              <a:spcBef>
                <a:spcPts val="400"/>
              </a:spcBef>
            </a:pPr>
            <a:r>
              <a:rPr lang="ca-ES" sz="3300" b="1" dirty="0" smtClean="0">
                <a:latin typeface="Arial" pitchFamily="34" charset="0"/>
              </a:rPr>
              <a:t>KVP</a:t>
            </a:r>
          </a:p>
          <a:p>
            <a:pPr marL="816411" indent="-396867">
              <a:spcBef>
                <a:spcPts val="400"/>
              </a:spcBef>
              <a:buNone/>
            </a:pPr>
            <a:r>
              <a:rPr lang="ca-ES" sz="3300" dirty="0" err="1" smtClean="0">
                <a:latin typeface="Arial" pitchFamily="34" charset="0"/>
              </a:rPr>
              <a:t>www.maps.cat</a:t>
            </a:r>
            <a:r>
              <a:rPr lang="ca-ES" sz="3300" dirty="0" smtClean="0">
                <a:latin typeface="Arial" pitchFamily="34" charset="0"/>
              </a:rPr>
              <a:t>/</a:t>
            </a:r>
            <a:r>
              <a:rPr lang="ca-ES" sz="3300" dirty="0" err="1" smtClean="0">
                <a:latin typeface="Arial" pitchFamily="34" charset="0"/>
              </a:rPr>
              <a:t>maps.cgi</a:t>
            </a:r>
            <a:r>
              <a:rPr lang="ca-ES" sz="3300" dirty="0" smtClean="0">
                <a:latin typeface="Arial" pitchFamily="34" charset="0"/>
              </a:rPr>
              <a:t>?service=WMTS&amp;</a:t>
            </a:r>
            <a:r>
              <a:rPr lang="ca-ES" sz="3300" dirty="0" err="1" smtClean="0">
                <a:latin typeface="Arial" pitchFamily="34" charset="0"/>
              </a:rPr>
              <a:t>request</a:t>
            </a:r>
            <a:r>
              <a:rPr lang="ca-ES" sz="3300" dirty="0" smtClean="0">
                <a:latin typeface="Arial" pitchFamily="34" charset="0"/>
              </a:rPr>
              <a:t>=</a:t>
            </a:r>
            <a:r>
              <a:rPr lang="ca-ES" sz="3300" dirty="0" err="1" smtClean="0">
                <a:latin typeface="Arial" pitchFamily="34" charset="0"/>
              </a:rPr>
              <a:t>GetTile</a:t>
            </a:r>
            <a:r>
              <a:rPr lang="ca-ES" sz="3300" dirty="0" smtClean="0">
                <a:latin typeface="Arial" pitchFamily="34" charset="0"/>
              </a:rPr>
              <a:t>&amp;</a:t>
            </a:r>
            <a:br>
              <a:rPr lang="ca-ES" sz="3300" dirty="0" smtClean="0">
                <a:latin typeface="Arial" pitchFamily="34" charset="0"/>
              </a:rPr>
            </a:br>
            <a:r>
              <a:rPr lang="ca-ES" sz="3300" dirty="0" err="1" smtClean="0">
                <a:latin typeface="Arial" pitchFamily="34" charset="0"/>
              </a:rPr>
              <a:t>version</a:t>
            </a:r>
            <a:r>
              <a:rPr lang="ca-ES" sz="3300" dirty="0" smtClean="0">
                <a:latin typeface="Arial" pitchFamily="34" charset="0"/>
              </a:rPr>
              <a:t>=1.0.0&amp;</a:t>
            </a:r>
            <a:r>
              <a:rPr lang="ca-ES" sz="3300" dirty="0" err="1" smtClean="0">
                <a:latin typeface="Arial" pitchFamily="34" charset="0"/>
              </a:rPr>
              <a:t>layer</a:t>
            </a:r>
            <a:r>
              <a:rPr lang="ca-ES" sz="3300" dirty="0" smtClean="0">
                <a:latin typeface="Arial" pitchFamily="34" charset="0"/>
              </a:rPr>
              <a:t>=</a:t>
            </a:r>
            <a:r>
              <a:rPr lang="ca-ES" sz="3300" dirty="0" err="1" smtClean="0">
                <a:latin typeface="Arial" pitchFamily="34" charset="0"/>
              </a:rPr>
              <a:t>coastlines</a:t>
            </a:r>
            <a:r>
              <a:rPr lang="ca-ES" sz="3300" dirty="0" smtClean="0">
                <a:latin typeface="Arial" pitchFamily="34" charset="0"/>
              </a:rPr>
              <a:t>&amp;time=2007-06&amp;</a:t>
            </a:r>
            <a:br>
              <a:rPr lang="ca-ES" sz="3300" dirty="0" smtClean="0">
                <a:latin typeface="Arial" pitchFamily="34" charset="0"/>
              </a:rPr>
            </a:br>
            <a:r>
              <a:rPr lang="ca-ES" sz="3300" dirty="0" err="1" smtClean="0">
                <a:latin typeface="Arial" pitchFamily="34" charset="0"/>
              </a:rPr>
              <a:t>style</a:t>
            </a:r>
            <a:r>
              <a:rPr lang="ca-ES" sz="3300" dirty="0" smtClean="0">
                <a:latin typeface="Arial" pitchFamily="34" charset="0"/>
              </a:rPr>
              <a:t>=</a:t>
            </a:r>
            <a:r>
              <a:rPr lang="ca-ES" sz="3300" dirty="0" err="1" smtClean="0">
                <a:latin typeface="Arial" pitchFamily="34" charset="0"/>
              </a:rPr>
              <a:t>darkBlue</a:t>
            </a:r>
            <a:r>
              <a:rPr lang="ca-ES" sz="3300" dirty="0" smtClean="0">
                <a:latin typeface="Arial" pitchFamily="34" charset="0"/>
              </a:rPr>
              <a:t>&amp;</a:t>
            </a:r>
            <a:r>
              <a:rPr lang="ca-ES" sz="3300" dirty="0" err="1" smtClean="0">
                <a:latin typeface="Arial" pitchFamily="34" charset="0"/>
              </a:rPr>
              <a:t>TileMatrixSet</a:t>
            </a:r>
            <a:r>
              <a:rPr lang="ca-ES" sz="3300" dirty="0" smtClean="0">
                <a:latin typeface="Arial" pitchFamily="34" charset="0"/>
              </a:rPr>
              <a:t>=Matrix84&amp;</a:t>
            </a:r>
            <a:br>
              <a:rPr lang="ca-ES" sz="3300" dirty="0" smtClean="0">
                <a:latin typeface="Arial" pitchFamily="34" charset="0"/>
              </a:rPr>
            </a:br>
            <a:r>
              <a:rPr lang="ca-ES" sz="3300" dirty="0" err="1" smtClean="0">
                <a:latin typeface="Arial" pitchFamily="34" charset="0"/>
              </a:rPr>
              <a:t>TileMatrix</a:t>
            </a:r>
            <a:r>
              <a:rPr lang="ca-ES" sz="3300" dirty="0" smtClean="0">
                <a:latin typeface="Arial" pitchFamily="34" charset="0"/>
              </a:rPr>
              <a:t>=5e6&amp;</a:t>
            </a:r>
            <a:r>
              <a:rPr lang="ca-ES" sz="3300" dirty="0" err="1" smtClean="0">
                <a:latin typeface="Arial" pitchFamily="34" charset="0"/>
              </a:rPr>
              <a:t>TileCol</a:t>
            </a:r>
            <a:r>
              <a:rPr lang="ca-ES" sz="3300" dirty="0" smtClean="0">
                <a:latin typeface="Arial" pitchFamily="34" charset="0"/>
              </a:rPr>
              <a:t>=112&amp;</a:t>
            </a:r>
            <a:r>
              <a:rPr lang="ca-ES" sz="3300" dirty="0" err="1" smtClean="0">
                <a:latin typeface="Arial" pitchFamily="34" charset="0"/>
              </a:rPr>
              <a:t>TileRow</a:t>
            </a:r>
            <a:r>
              <a:rPr lang="ca-ES" sz="3300" dirty="0" smtClean="0">
                <a:latin typeface="Arial" pitchFamily="34" charset="0"/>
              </a:rPr>
              <a:t>=42&amp;format=</a:t>
            </a:r>
            <a:r>
              <a:rPr lang="ca-ES" sz="3300" dirty="0" err="1" smtClean="0">
                <a:latin typeface="Arial" pitchFamily="34" charset="0"/>
              </a:rPr>
              <a:t>image</a:t>
            </a:r>
            <a:r>
              <a:rPr lang="ca-ES" sz="3300" dirty="0" smtClean="0">
                <a:latin typeface="Arial" pitchFamily="34" charset="0"/>
              </a:rPr>
              <a:t>/</a:t>
            </a:r>
            <a:r>
              <a:rPr lang="ca-ES" sz="3300" dirty="0" err="1" smtClean="0">
                <a:latin typeface="Arial" pitchFamily="34" charset="0"/>
              </a:rPr>
              <a:t>png</a:t>
            </a:r>
            <a:endParaRPr lang="ca-ES" sz="3300" dirty="0" smtClean="0">
              <a:latin typeface="Arial" pitchFamily="34" charset="0"/>
            </a:endParaRPr>
          </a:p>
          <a:p>
            <a:pPr marL="816411" indent="-396867">
              <a:spcBef>
                <a:spcPts val="400"/>
              </a:spcBef>
              <a:buNone/>
            </a:pPr>
            <a:endParaRPr lang="ca-ES" sz="3300" dirty="0" smtClean="0">
              <a:latin typeface="Arial" pitchFamily="34" charset="0"/>
            </a:endParaRPr>
          </a:p>
          <a:p>
            <a:pPr marL="816411" indent="-396867">
              <a:spcBef>
                <a:spcPts val="400"/>
              </a:spcBef>
            </a:pPr>
            <a:r>
              <a:rPr lang="ca-ES" sz="3300" b="1" dirty="0" smtClean="0">
                <a:latin typeface="Arial" pitchFamily="34" charset="0"/>
              </a:rPr>
              <a:t>REST</a:t>
            </a:r>
          </a:p>
          <a:p>
            <a:pPr marL="816411" indent="-396867">
              <a:spcBef>
                <a:spcPts val="400"/>
              </a:spcBef>
              <a:buNone/>
            </a:pPr>
            <a:r>
              <a:rPr lang="ca-ES" sz="3300" dirty="0" err="1" smtClean="0">
                <a:latin typeface="Arial" pitchFamily="34" charset="0"/>
              </a:rPr>
              <a:t>www.maps.cat</a:t>
            </a:r>
            <a:r>
              <a:rPr lang="ca-ES" sz="3300" dirty="0" smtClean="0">
                <a:latin typeface="Arial" pitchFamily="34" charset="0"/>
              </a:rPr>
              <a:t>/</a:t>
            </a:r>
            <a:r>
              <a:rPr lang="ca-ES" sz="3300" dirty="0" err="1" smtClean="0">
                <a:latin typeface="Arial" pitchFamily="34" charset="0"/>
              </a:rPr>
              <a:t>tiledWorld</a:t>
            </a:r>
            <a:r>
              <a:rPr lang="ca-ES" sz="3300" dirty="0" smtClean="0">
                <a:latin typeface="Arial" pitchFamily="34" charset="0"/>
              </a:rPr>
              <a:t>/</a:t>
            </a:r>
            <a:r>
              <a:rPr lang="ca-ES" sz="3300" dirty="0" err="1" smtClean="0">
                <a:latin typeface="Arial" pitchFamily="34" charset="0"/>
              </a:rPr>
              <a:t>coastlines</a:t>
            </a:r>
            <a:r>
              <a:rPr lang="ca-ES" sz="3300" dirty="0" smtClean="0">
                <a:latin typeface="Arial" pitchFamily="34" charset="0"/>
              </a:rPr>
              <a:t>/</a:t>
            </a:r>
            <a:br>
              <a:rPr lang="ca-ES" sz="3300" dirty="0" smtClean="0">
                <a:latin typeface="Arial" pitchFamily="34" charset="0"/>
              </a:rPr>
            </a:br>
            <a:r>
              <a:rPr lang="ca-ES" sz="3300" dirty="0" smtClean="0">
                <a:latin typeface="Arial" pitchFamily="34" charset="0"/>
              </a:rPr>
              <a:t>2007-06/</a:t>
            </a:r>
            <a:r>
              <a:rPr lang="ca-ES" sz="3300" dirty="0" err="1" smtClean="0">
                <a:latin typeface="Arial" pitchFamily="34" charset="0"/>
              </a:rPr>
              <a:t>darkBlue</a:t>
            </a:r>
            <a:r>
              <a:rPr lang="ca-ES" sz="3300" dirty="0" smtClean="0">
                <a:latin typeface="Arial" pitchFamily="34" charset="0"/>
              </a:rPr>
              <a:t>/matrix84/5e6/42/112.png</a:t>
            </a:r>
          </a:p>
          <a:p>
            <a:pPr marL="816411" indent="-396867">
              <a:spcBef>
                <a:spcPts val="400"/>
              </a:spcBef>
              <a:buNone/>
            </a:pPr>
            <a:endParaRPr lang="ca-ES" sz="3300" dirty="0" smtClean="0">
              <a:latin typeface="Arial" pitchFamily="34" charset="0"/>
            </a:endParaRPr>
          </a:p>
          <a:p>
            <a:pPr marL="816411" indent="-396867">
              <a:spcBef>
                <a:spcPts val="400"/>
              </a:spcBef>
            </a:pPr>
            <a:r>
              <a:rPr lang="ca-ES" sz="3300" b="1" dirty="0" smtClean="0">
                <a:latin typeface="Arial" pitchFamily="34" charset="0"/>
              </a:rPr>
              <a:t>SOAP</a:t>
            </a:r>
          </a:p>
          <a:p>
            <a:pPr marL="816411" indent="-396867">
              <a:spcBef>
                <a:spcPts val="400"/>
              </a:spcBef>
              <a:buNone/>
            </a:pPr>
            <a:r>
              <a:rPr lang="ca-ES" sz="3300" dirty="0" smtClean="0">
                <a:latin typeface="Arial" pitchFamily="34" charset="0"/>
              </a:rPr>
              <a:t>&lt;?</a:t>
            </a:r>
            <a:r>
              <a:rPr lang="ca-ES" sz="3300" dirty="0" err="1" smtClean="0">
                <a:latin typeface="Arial" pitchFamily="34" charset="0"/>
              </a:rPr>
              <a:t>xml</a:t>
            </a:r>
            <a:r>
              <a:rPr lang="ca-ES" sz="3300" dirty="0" smtClean="0">
                <a:latin typeface="Arial" pitchFamily="34" charset="0"/>
              </a:rPr>
              <a:t> </a:t>
            </a:r>
            <a:r>
              <a:rPr lang="ca-ES" sz="3300" dirty="0" err="1" smtClean="0">
                <a:latin typeface="Arial" pitchFamily="34" charset="0"/>
              </a:rPr>
              <a:t>version</a:t>
            </a:r>
            <a:r>
              <a:rPr lang="ca-ES" sz="3300" dirty="0" smtClean="0">
                <a:latin typeface="Arial" pitchFamily="34" charset="0"/>
              </a:rPr>
              <a:t>="1.0" </a:t>
            </a:r>
            <a:r>
              <a:rPr lang="ca-ES" sz="3300" dirty="0" err="1" smtClean="0">
                <a:latin typeface="Arial" pitchFamily="34" charset="0"/>
              </a:rPr>
              <a:t>encoding</a:t>
            </a:r>
            <a:r>
              <a:rPr lang="ca-ES" sz="3300" dirty="0" smtClean="0">
                <a:latin typeface="Arial" pitchFamily="34" charset="0"/>
              </a:rPr>
              <a:t>="UTF-8"?&gt;</a:t>
            </a:r>
          </a:p>
          <a:p>
            <a:pPr marL="816411" indent="-396867">
              <a:spcBef>
                <a:spcPts val="400"/>
              </a:spcBef>
              <a:buNone/>
            </a:pPr>
            <a:r>
              <a:rPr lang="ca-ES" sz="3300" dirty="0" smtClean="0">
                <a:latin typeface="Arial" pitchFamily="34" charset="0"/>
              </a:rPr>
              <a:t>&lt;</a:t>
            </a:r>
            <a:r>
              <a:rPr lang="ca-ES" sz="3300" dirty="0" err="1" smtClean="0">
                <a:latin typeface="Arial" pitchFamily="34" charset="0"/>
              </a:rPr>
              <a:t>soap</a:t>
            </a:r>
            <a:r>
              <a:rPr lang="ca-ES" sz="3300" dirty="0" smtClean="0">
                <a:latin typeface="Arial" pitchFamily="34" charset="0"/>
              </a:rPr>
              <a:t>:</a:t>
            </a:r>
            <a:r>
              <a:rPr lang="ca-ES" sz="3300" dirty="0" err="1" smtClean="0">
                <a:latin typeface="Arial" pitchFamily="34" charset="0"/>
              </a:rPr>
              <a:t>Envelope</a:t>
            </a:r>
            <a:r>
              <a:rPr lang="ca-ES" sz="3300" dirty="0" smtClean="0">
                <a:latin typeface="Arial" pitchFamily="34" charset="0"/>
              </a:rPr>
              <a:t> </a:t>
            </a:r>
            <a:r>
              <a:rPr lang="ca-ES" sz="3300" dirty="0" err="1" smtClean="0">
                <a:latin typeface="Arial" pitchFamily="34" charset="0"/>
              </a:rPr>
              <a:t>xmlns</a:t>
            </a:r>
            <a:r>
              <a:rPr lang="ca-ES" sz="3300" dirty="0" smtClean="0">
                <a:latin typeface="Arial" pitchFamily="34" charset="0"/>
              </a:rPr>
              <a:t>:</a:t>
            </a:r>
            <a:r>
              <a:rPr lang="ca-ES" sz="3300" dirty="0" err="1" smtClean="0">
                <a:latin typeface="Arial" pitchFamily="34" charset="0"/>
              </a:rPr>
              <a:t>soap</a:t>
            </a:r>
            <a:r>
              <a:rPr lang="ca-ES" sz="3300" dirty="0" smtClean="0">
                <a:latin typeface="Arial" pitchFamily="34" charset="0"/>
              </a:rPr>
              <a:t>="http://www.w3.org/2001/12/soap-envelope"&gt;</a:t>
            </a:r>
          </a:p>
          <a:p>
            <a:pPr marL="816411" indent="-396867">
              <a:spcBef>
                <a:spcPts val="400"/>
              </a:spcBef>
              <a:buNone/>
            </a:pPr>
            <a:r>
              <a:rPr lang="ca-ES" sz="3300" dirty="0" smtClean="0">
                <a:latin typeface="Arial" pitchFamily="34" charset="0"/>
              </a:rPr>
              <a:t>	&lt;</a:t>
            </a:r>
            <a:r>
              <a:rPr lang="ca-ES" sz="3300" dirty="0" err="1" smtClean="0">
                <a:latin typeface="Arial" pitchFamily="34" charset="0"/>
              </a:rPr>
              <a:t>soap</a:t>
            </a:r>
            <a:r>
              <a:rPr lang="ca-ES" sz="3300" dirty="0" smtClean="0">
                <a:latin typeface="Arial" pitchFamily="34" charset="0"/>
              </a:rPr>
              <a:t>:</a:t>
            </a:r>
            <a:r>
              <a:rPr lang="ca-ES" sz="3300" dirty="0" err="1" smtClean="0">
                <a:latin typeface="Arial" pitchFamily="34" charset="0"/>
              </a:rPr>
              <a:t>Body</a:t>
            </a:r>
            <a:r>
              <a:rPr lang="ca-ES" sz="3300" dirty="0" smtClean="0">
                <a:latin typeface="Arial" pitchFamily="34" charset="0"/>
              </a:rPr>
              <a:t>&gt;</a:t>
            </a:r>
          </a:p>
          <a:p>
            <a:pPr marL="816411" indent="-396867">
              <a:spcBef>
                <a:spcPts val="400"/>
              </a:spcBef>
              <a:buNone/>
            </a:pPr>
            <a:r>
              <a:rPr lang="ca-ES" sz="3300" dirty="0" smtClean="0">
                <a:latin typeface="Arial" pitchFamily="34" charset="0"/>
              </a:rPr>
              <a:t>		&lt;</a:t>
            </a:r>
            <a:r>
              <a:rPr lang="ca-ES" sz="3300" dirty="0" err="1" smtClean="0">
                <a:latin typeface="Arial" pitchFamily="34" charset="0"/>
              </a:rPr>
              <a:t>GetTile</a:t>
            </a:r>
            <a:r>
              <a:rPr lang="ca-ES" sz="3300" dirty="0" smtClean="0">
                <a:latin typeface="Arial" pitchFamily="34" charset="0"/>
              </a:rPr>
              <a:t> service="</a:t>
            </a:r>
            <a:r>
              <a:rPr lang="ca-ES" sz="3300" b="1" dirty="0" smtClean="0">
                <a:latin typeface="Arial" pitchFamily="34" charset="0"/>
              </a:rPr>
              <a:t>WMTS</a:t>
            </a:r>
            <a:r>
              <a:rPr lang="ca-ES" sz="3300" dirty="0" smtClean="0">
                <a:latin typeface="Arial" pitchFamily="34" charset="0"/>
              </a:rPr>
              <a:t>" </a:t>
            </a:r>
            <a:r>
              <a:rPr lang="ca-ES" sz="3300" dirty="0" err="1" smtClean="0">
                <a:latin typeface="Arial" pitchFamily="34" charset="0"/>
              </a:rPr>
              <a:t>version</a:t>
            </a:r>
            <a:r>
              <a:rPr lang="ca-ES" sz="3300" dirty="0" smtClean="0">
                <a:latin typeface="Arial" pitchFamily="34" charset="0"/>
              </a:rPr>
              <a:t>="</a:t>
            </a:r>
            <a:r>
              <a:rPr lang="ca-ES" sz="3300" b="1" dirty="0" smtClean="0">
                <a:latin typeface="Arial" pitchFamily="34" charset="0"/>
              </a:rPr>
              <a:t>1.0.0</a:t>
            </a:r>
            <a:r>
              <a:rPr lang="ca-ES" sz="3300" dirty="0" smtClean="0">
                <a:latin typeface="Arial" pitchFamily="34" charset="0"/>
              </a:rPr>
              <a:t>" 					</a:t>
            </a:r>
            <a:r>
              <a:rPr lang="ca-ES" sz="3300" dirty="0" err="1" smtClean="0">
                <a:latin typeface="Arial" pitchFamily="34" charset="0"/>
              </a:rPr>
              <a:t>xmlns</a:t>
            </a:r>
            <a:r>
              <a:rPr lang="ca-ES" sz="3300" dirty="0" smtClean="0">
                <a:latin typeface="Arial" pitchFamily="34" charset="0"/>
              </a:rPr>
              <a:t>="http://www.opengis.net/wmts/1.0"&gt;</a:t>
            </a:r>
          </a:p>
          <a:p>
            <a:pPr marL="816411" indent="-396867">
              <a:spcBef>
                <a:spcPts val="400"/>
              </a:spcBef>
              <a:buNone/>
            </a:pPr>
            <a:r>
              <a:rPr lang="ca-ES" sz="3300" dirty="0" smtClean="0">
                <a:latin typeface="Arial" pitchFamily="34" charset="0"/>
              </a:rPr>
              <a:t>			&lt;</a:t>
            </a:r>
            <a:r>
              <a:rPr lang="ca-ES" sz="3300" dirty="0" err="1" smtClean="0">
                <a:latin typeface="Arial" pitchFamily="34" charset="0"/>
              </a:rPr>
              <a:t>Layer</a:t>
            </a:r>
            <a:r>
              <a:rPr lang="ca-ES" sz="3300" dirty="0" smtClean="0">
                <a:latin typeface="Arial" pitchFamily="34" charset="0"/>
              </a:rPr>
              <a:t>&gt;</a:t>
            </a:r>
            <a:r>
              <a:rPr lang="ca-ES" sz="3300" b="1" dirty="0" err="1" smtClean="0">
                <a:latin typeface="Arial" pitchFamily="34" charset="0"/>
              </a:rPr>
              <a:t>coastlines</a:t>
            </a:r>
            <a:r>
              <a:rPr lang="ca-ES" sz="3300" dirty="0" smtClean="0">
                <a:latin typeface="Arial" pitchFamily="34" charset="0"/>
              </a:rPr>
              <a:t>&lt;/</a:t>
            </a:r>
            <a:r>
              <a:rPr lang="ca-ES" sz="3300" dirty="0" err="1" smtClean="0">
                <a:latin typeface="Arial" pitchFamily="34" charset="0"/>
              </a:rPr>
              <a:t>Layer</a:t>
            </a:r>
            <a:r>
              <a:rPr lang="ca-ES" sz="3300" dirty="0" smtClean="0">
                <a:latin typeface="Arial" pitchFamily="34" charset="0"/>
              </a:rPr>
              <a:t>&gt;</a:t>
            </a:r>
          </a:p>
          <a:p>
            <a:pPr marL="816411" indent="-396867">
              <a:spcBef>
                <a:spcPts val="400"/>
              </a:spcBef>
              <a:buNone/>
            </a:pPr>
            <a:r>
              <a:rPr lang="ca-ES" sz="3300" dirty="0" smtClean="0">
                <a:latin typeface="Arial" pitchFamily="34" charset="0"/>
              </a:rPr>
              <a:t>			&lt;</a:t>
            </a:r>
            <a:r>
              <a:rPr lang="ca-ES" sz="3300" dirty="0" err="1" smtClean="0">
                <a:latin typeface="Arial" pitchFamily="34" charset="0"/>
              </a:rPr>
              <a:t>Dimension</a:t>
            </a:r>
            <a:r>
              <a:rPr lang="ca-ES" sz="3300" dirty="0" smtClean="0">
                <a:latin typeface="Arial" pitchFamily="34" charset="0"/>
              </a:rPr>
              <a:t> </a:t>
            </a:r>
            <a:r>
              <a:rPr lang="ca-ES" sz="3300" dirty="0" err="1" smtClean="0">
                <a:latin typeface="Arial" pitchFamily="34" charset="0"/>
              </a:rPr>
              <a:t>name</a:t>
            </a:r>
            <a:r>
              <a:rPr lang="ca-ES" sz="3300" dirty="0" smtClean="0">
                <a:latin typeface="Arial" pitchFamily="34" charset="0"/>
              </a:rPr>
              <a:t>="</a:t>
            </a:r>
            <a:r>
              <a:rPr lang="ca-ES" sz="3300" b="1" dirty="0" smtClean="0">
                <a:latin typeface="Arial" pitchFamily="34" charset="0"/>
              </a:rPr>
              <a:t>time</a:t>
            </a:r>
            <a:r>
              <a:rPr lang="ca-ES" sz="3300" dirty="0" smtClean="0">
                <a:latin typeface="Arial" pitchFamily="34" charset="0"/>
              </a:rPr>
              <a:t>"&gt;</a:t>
            </a:r>
            <a:r>
              <a:rPr lang="ca-ES" sz="3300" b="1" dirty="0" smtClean="0">
                <a:latin typeface="Arial" pitchFamily="34" charset="0"/>
              </a:rPr>
              <a:t>2007-06</a:t>
            </a:r>
            <a:r>
              <a:rPr lang="ca-ES" sz="3300" dirty="0" smtClean="0">
                <a:latin typeface="Arial" pitchFamily="34" charset="0"/>
              </a:rPr>
              <a:t>&lt;/</a:t>
            </a:r>
            <a:r>
              <a:rPr lang="ca-ES" sz="3300" dirty="0" err="1" smtClean="0">
                <a:latin typeface="Arial" pitchFamily="34" charset="0"/>
              </a:rPr>
              <a:t>Dimension</a:t>
            </a:r>
            <a:r>
              <a:rPr lang="ca-ES" sz="3300" dirty="0" smtClean="0">
                <a:latin typeface="Arial" pitchFamily="34" charset="0"/>
              </a:rPr>
              <a:t>&gt;</a:t>
            </a:r>
          </a:p>
          <a:p>
            <a:pPr marL="816411" indent="-396867">
              <a:spcBef>
                <a:spcPts val="400"/>
              </a:spcBef>
              <a:buNone/>
            </a:pPr>
            <a:r>
              <a:rPr lang="ca-ES" sz="3300" dirty="0" smtClean="0">
                <a:latin typeface="Arial" pitchFamily="34" charset="0"/>
              </a:rPr>
              <a:t>			&lt;</a:t>
            </a:r>
            <a:r>
              <a:rPr lang="ca-ES" sz="3300" dirty="0" err="1" smtClean="0">
                <a:latin typeface="Arial" pitchFamily="34" charset="0"/>
              </a:rPr>
              <a:t>Style</a:t>
            </a:r>
            <a:r>
              <a:rPr lang="ca-ES" sz="3300" dirty="0" smtClean="0">
                <a:latin typeface="Arial" pitchFamily="34" charset="0"/>
              </a:rPr>
              <a:t>&gt;</a:t>
            </a:r>
            <a:r>
              <a:rPr lang="ca-ES" sz="3300" b="1" dirty="0" err="1" smtClean="0">
                <a:latin typeface="Arial" pitchFamily="34" charset="0"/>
              </a:rPr>
              <a:t>darkBlue</a:t>
            </a:r>
            <a:r>
              <a:rPr lang="ca-ES" sz="3300" dirty="0" smtClean="0">
                <a:latin typeface="Arial" pitchFamily="34" charset="0"/>
              </a:rPr>
              <a:t>&lt;/</a:t>
            </a:r>
            <a:r>
              <a:rPr lang="ca-ES" sz="3300" dirty="0" err="1" smtClean="0">
                <a:latin typeface="Arial" pitchFamily="34" charset="0"/>
              </a:rPr>
              <a:t>Style</a:t>
            </a:r>
            <a:r>
              <a:rPr lang="ca-ES" sz="3300" dirty="0" smtClean="0">
                <a:latin typeface="Arial" pitchFamily="34" charset="0"/>
              </a:rPr>
              <a:t>&gt;</a:t>
            </a:r>
          </a:p>
          <a:p>
            <a:pPr marL="816411" indent="-396867">
              <a:spcBef>
                <a:spcPts val="400"/>
              </a:spcBef>
              <a:buNone/>
            </a:pPr>
            <a:r>
              <a:rPr lang="ca-ES" sz="3300" dirty="0" smtClean="0">
                <a:latin typeface="Arial" pitchFamily="34" charset="0"/>
              </a:rPr>
              <a:t>			&lt;Format&gt;</a:t>
            </a:r>
            <a:r>
              <a:rPr lang="ca-ES" sz="3300" b="1" dirty="0" err="1" smtClean="0">
                <a:latin typeface="Arial" pitchFamily="34" charset="0"/>
              </a:rPr>
              <a:t>image</a:t>
            </a:r>
            <a:r>
              <a:rPr lang="ca-ES" sz="3300" b="1" dirty="0" smtClean="0">
                <a:latin typeface="Arial" pitchFamily="34" charset="0"/>
              </a:rPr>
              <a:t>/</a:t>
            </a:r>
            <a:r>
              <a:rPr lang="ca-ES" sz="3300" b="1" dirty="0" err="1" smtClean="0">
                <a:latin typeface="Arial" pitchFamily="34" charset="0"/>
              </a:rPr>
              <a:t>png</a:t>
            </a:r>
            <a:r>
              <a:rPr lang="ca-ES" sz="3300" dirty="0" smtClean="0">
                <a:latin typeface="Arial" pitchFamily="34" charset="0"/>
              </a:rPr>
              <a:t>&lt;/Format&gt;</a:t>
            </a:r>
          </a:p>
          <a:p>
            <a:pPr marL="816411" indent="-396867">
              <a:spcBef>
                <a:spcPts val="400"/>
              </a:spcBef>
              <a:buNone/>
            </a:pPr>
            <a:r>
              <a:rPr lang="ca-ES" sz="3300" dirty="0" smtClean="0">
                <a:latin typeface="Arial" pitchFamily="34" charset="0"/>
              </a:rPr>
              <a:t>			&lt;</a:t>
            </a:r>
            <a:r>
              <a:rPr lang="ca-ES" sz="3300" dirty="0" err="1" smtClean="0">
                <a:latin typeface="Arial" pitchFamily="34" charset="0"/>
              </a:rPr>
              <a:t>TileMatrixSet</a:t>
            </a:r>
            <a:r>
              <a:rPr lang="ca-ES" sz="3300" dirty="0" smtClean="0">
                <a:latin typeface="Arial" pitchFamily="34" charset="0"/>
              </a:rPr>
              <a:t>&gt; </a:t>
            </a:r>
            <a:r>
              <a:rPr lang="ca-ES" sz="3300" b="1" dirty="0" smtClean="0">
                <a:latin typeface="Arial" pitchFamily="34" charset="0"/>
              </a:rPr>
              <a:t>Matrix84</a:t>
            </a:r>
            <a:r>
              <a:rPr lang="ca-ES" sz="3300" dirty="0" smtClean="0">
                <a:latin typeface="Arial" pitchFamily="34" charset="0"/>
              </a:rPr>
              <a:t>&lt;/</a:t>
            </a:r>
            <a:r>
              <a:rPr lang="ca-ES" sz="3300" dirty="0" err="1" smtClean="0">
                <a:latin typeface="Arial" pitchFamily="34" charset="0"/>
              </a:rPr>
              <a:t>TileMatrixSet</a:t>
            </a:r>
            <a:r>
              <a:rPr lang="ca-ES" sz="3300" dirty="0" smtClean="0">
                <a:latin typeface="Arial" pitchFamily="34" charset="0"/>
              </a:rPr>
              <a:t>&gt;</a:t>
            </a:r>
          </a:p>
          <a:p>
            <a:pPr marL="816411" indent="-396867">
              <a:spcBef>
                <a:spcPts val="400"/>
              </a:spcBef>
              <a:buNone/>
            </a:pPr>
            <a:r>
              <a:rPr lang="ca-ES" sz="3300" dirty="0" smtClean="0">
                <a:latin typeface="Arial" pitchFamily="34" charset="0"/>
              </a:rPr>
              <a:t>			&lt;</a:t>
            </a:r>
            <a:r>
              <a:rPr lang="ca-ES" sz="3300" dirty="0" err="1" smtClean="0">
                <a:latin typeface="Arial" pitchFamily="34" charset="0"/>
              </a:rPr>
              <a:t>TileMatrix</a:t>
            </a:r>
            <a:r>
              <a:rPr lang="ca-ES" sz="3300" dirty="0" smtClean="0">
                <a:latin typeface="Arial" pitchFamily="34" charset="0"/>
              </a:rPr>
              <a:t>&gt;</a:t>
            </a:r>
            <a:r>
              <a:rPr lang="ca-ES" sz="3300" b="1" dirty="0" smtClean="0">
                <a:latin typeface="Arial" pitchFamily="34" charset="0"/>
              </a:rPr>
              <a:t>10m</a:t>
            </a:r>
            <a:r>
              <a:rPr lang="ca-ES" sz="3300" dirty="0" smtClean="0">
                <a:latin typeface="Arial" pitchFamily="34" charset="0"/>
              </a:rPr>
              <a:t>&lt;/</a:t>
            </a:r>
            <a:r>
              <a:rPr lang="ca-ES" sz="3300" dirty="0" err="1" smtClean="0">
                <a:latin typeface="Arial" pitchFamily="34" charset="0"/>
              </a:rPr>
              <a:t>TileMatrix</a:t>
            </a:r>
            <a:r>
              <a:rPr lang="ca-ES" sz="3300" dirty="0" smtClean="0">
                <a:latin typeface="Arial" pitchFamily="34" charset="0"/>
              </a:rPr>
              <a:t>&gt;</a:t>
            </a:r>
          </a:p>
          <a:p>
            <a:pPr marL="816411" indent="-396867">
              <a:spcBef>
                <a:spcPts val="400"/>
              </a:spcBef>
              <a:buNone/>
            </a:pPr>
            <a:r>
              <a:rPr lang="ca-ES" sz="3300" dirty="0" smtClean="0">
                <a:latin typeface="Arial" pitchFamily="34" charset="0"/>
              </a:rPr>
              <a:t>			&lt;</a:t>
            </a:r>
            <a:r>
              <a:rPr lang="ca-ES" sz="3300" dirty="0" err="1" smtClean="0">
                <a:latin typeface="Arial" pitchFamily="34" charset="0"/>
              </a:rPr>
              <a:t>TileRow</a:t>
            </a:r>
            <a:r>
              <a:rPr lang="ca-ES" sz="3300" dirty="0" smtClean="0">
                <a:latin typeface="Arial" pitchFamily="34" charset="0"/>
              </a:rPr>
              <a:t>&gt;</a:t>
            </a:r>
            <a:r>
              <a:rPr lang="ca-ES" sz="3300" b="1" dirty="0" smtClean="0">
                <a:latin typeface="Arial" pitchFamily="34" charset="0"/>
              </a:rPr>
              <a:t>42</a:t>
            </a:r>
            <a:r>
              <a:rPr lang="ca-ES" sz="3300" dirty="0" smtClean="0">
                <a:latin typeface="Arial" pitchFamily="34" charset="0"/>
              </a:rPr>
              <a:t>&lt;/</a:t>
            </a:r>
            <a:r>
              <a:rPr lang="ca-ES" sz="3300" dirty="0" err="1" smtClean="0">
                <a:latin typeface="Arial" pitchFamily="34" charset="0"/>
              </a:rPr>
              <a:t>TileRow</a:t>
            </a:r>
            <a:r>
              <a:rPr lang="ca-ES" sz="3300" dirty="0" smtClean="0">
                <a:latin typeface="Arial" pitchFamily="34" charset="0"/>
              </a:rPr>
              <a:t>&gt;</a:t>
            </a:r>
          </a:p>
          <a:p>
            <a:pPr marL="816411" indent="-396867">
              <a:spcBef>
                <a:spcPts val="400"/>
              </a:spcBef>
              <a:buNone/>
            </a:pPr>
            <a:r>
              <a:rPr lang="ca-ES" sz="3300" dirty="0" smtClean="0">
                <a:latin typeface="Arial" pitchFamily="34" charset="0"/>
              </a:rPr>
              <a:t>			&lt;</a:t>
            </a:r>
            <a:r>
              <a:rPr lang="ca-ES" sz="3300" dirty="0" err="1" smtClean="0">
                <a:latin typeface="Arial" pitchFamily="34" charset="0"/>
              </a:rPr>
              <a:t>TileCol</a:t>
            </a:r>
            <a:r>
              <a:rPr lang="ca-ES" sz="3300" dirty="0" smtClean="0">
                <a:latin typeface="Arial" pitchFamily="34" charset="0"/>
              </a:rPr>
              <a:t>&gt;</a:t>
            </a:r>
            <a:r>
              <a:rPr lang="ca-ES" sz="3300" b="1" dirty="0" smtClean="0">
                <a:latin typeface="Arial" pitchFamily="34" charset="0"/>
              </a:rPr>
              <a:t>112</a:t>
            </a:r>
            <a:r>
              <a:rPr lang="ca-ES" sz="3300" dirty="0" smtClean="0">
                <a:latin typeface="Arial" pitchFamily="34" charset="0"/>
              </a:rPr>
              <a:t>&lt;/</a:t>
            </a:r>
            <a:r>
              <a:rPr lang="ca-ES" sz="3300" dirty="0" err="1" smtClean="0">
                <a:latin typeface="Arial" pitchFamily="34" charset="0"/>
              </a:rPr>
              <a:t>TileCol</a:t>
            </a:r>
            <a:r>
              <a:rPr lang="ca-ES" sz="3300" dirty="0" smtClean="0">
                <a:latin typeface="Arial" pitchFamily="34" charset="0"/>
              </a:rPr>
              <a:t>&gt;</a:t>
            </a:r>
          </a:p>
          <a:p>
            <a:pPr marL="816411" indent="-396867">
              <a:spcBef>
                <a:spcPts val="400"/>
              </a:spcBef>
              <a:buNone/>
            </a:pPr>
            <a:r>
              <a:rPr lang="ca-ES" sz="3300" dirty="0" smtClean="0">
                <a:latin typeface="Arial" pitchFamily="34" charset="0"/>
              </a:rPr>
              <a:t>		&lt;/</a:t>
            </a:r>
            <a:r>
              <a:rPr lang="ca-ES" sz="3300" dirty="0" err="1" smtClean="0">
                <a:latin typeface="Arial" pitchFamily="34" charset="0"/>
              </a:rPr>
              <a:t>GetTile</a:t>
            </a:r>
            <a:r>
              <a:rPr lang="ca-ES" sz="3300" dirty="0" smtClean="0">
                <a:latin typeface="Arial" pitchFamily="34" charset="0"/>
              </a:rPr>
              <a:t>&gt;</a:t>
            </a:r>
          </a:p>
          <a:p>
            <a:pPr marL="816411" indent="-396867">
              <a:spcBef>
                <a:spcPts val="400"/>
              </a:spcBef>
              <a:buNone/>
            </a:pPr>
            <a:r>
              <a:rPr lang="ca-ES" sz="3300" dirty="0" smtClean="0">
                <a:latin typeface="Arial" pitchFamily="34" charset="0"/>
              </a:rPr>
              <a:t>	&lt;/</a:t>
            </a:r>
            <a:r>
              <a:rPr lang="ca-ES" sz="3300" dirty="0" err="1" smtClean="0">
                <a:latin typeface="Arial" pitchFamily="34" charset="0"/>
              </a:rPr>
              <a:t>soap</a:t>
            </a:r>
            <a:r>
              <a:rPr lang="ca-ES" sz="3300" dirty="0" smtClean="0">
                <a:latin typeface="Arial" pitchFamily="34" charset="0"/>
              </a:rPr>
              <a:t>:</a:t>
            </a:r>
            <a:r>
              <a:rPr lang="ca-ES" sz="3300" dirty="0" err="1" smtClean="0">
                <a:latin typeface="Arial" pitchFamily="34" charset="0"/>
              </a:rPr>
              <a:t>Body</a:t>
            </a:r>
            <a:r>
              <a:rPr lang="ca-ES" sz="3300" dirty="0" smtClean="0">
                <a:latin typeface="Arial" pitchFamily="34" charset="0"/>
              </a:rPr>
              <a:t>&gt;</a:t>
            </a:r>
          </a:p>
          <a:p>
            <a:pPr marL="816411" indent="-396867">
              <a:spcBef>
                <a:spcPts val="400"/>
              </a:spcBef>
              <a:buNone/>
            </a:pPr>
            <a:r>
              <a:rPr lang="ca-ES" sz="3300" dirty="0" smtClean="0">
                <a:latin typeface="Arial" pitchFamily="34" charset="0"/>
              </a:rPr>
              <a:t>&lt;/</a:t>
            </a:r>
            <a:r>
              <a:rPr lang="ca-ES" sz="3300" dirty="0" err="1" smtClean="0">
                <a:latin typeface="Arial" pitchFamily="34" charset="0"/>
              </a:rPr>
              <a:t>soap</a:t>
            </a:r>
            <a:r>
              <a:rPr lang="ca-ES" sz="3300" dirty="0" smtClean="0">
                <a:latin typeface="Arial" pitchFamily="34" charset="0"/>
              </a:rPr>
              <a:t>:</a:t>
            </a:r>
            <a:r>
              <a:rPr lang="ca-ES" sz="3300" dirty="0" err="1" smtClean="0">
                <a:latin typeface="Arial" pitchFamily="34" charset="0"/>
              </a:rPr>
              <a:t>Envelope</a:t>
            </a:r>
            <a:r>
              <a:rPr lang="ca-ES" sz="3300" dirty="0" smtClean="0">
                <a:latin typeface="Arial" pitchFamily="34" charset="0"/>
              </a:rPr>
              <a:t>&gt;</a:t>
            </a:r>
          </a:p>
        </p:txBody>
      </p:sp>
      <p:grpSp>
        <p:nvGrpSpPr>
          <p:cNvPr id="9" name="8 Grupo"/>
          <p:cNvGrpSpPr/>
          <p:nvPr/>
        </p:nvGrpSpPr>
        <p:grpSpPr>
          <a:xfrm>
            <a:off x="18545175" y="2252330"/>
            <a:ext cx="2181225" cy="10730472"/>
            <a:chOff x="18545175" y="2252330"/>
            <a:chExt cx="1084263" cy="5334000"/>
          </a:xfrm>
        </p:grpSpPr>
        <p:pic>
          <p:nvPicPr>
            <p:cNvPr id="4" name="Picture 4" descr="hl=en&amp;t=3&amp;q=90&amp;z=4&amp;y=8&amp;x=9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554700" y="3309605"/>
              <a:ext cx="1069975" cy="1069975"/>
            </a:xfrm>
            <a:prstGeom prst="rect">
              <a:avLst/>
            </a:prstGeom>
            <a:noFill/>
          </p:spPr>
        </p:pic>
        <p:pic>
          <p:nvPicPr>
            <p:cNvPr id="5" name="Picture 5" descr="4-r8-c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554700" y="4379580"/>
              <a:ext cx="1074738" cy="1074738"/>
            </a:xfrm>
            <a:prstGeom prst="rect">
              <a:avLst/>
            </a:prstGeom>
            <a:noFill/>
          </p:spPr>
        </p:pic>
        <p:pic>
          <p:nvPicPr>
            <p:cNvPr id="6" name="Picture 6" descr="tl?v=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8554700" y="5459080"/>
              <a:ext cx="1074738" cy="1074738"/>
            </a:xfrm>
            <a:prstGeom prst="rect">
              <a:avLst/>
            </a:prstGeom>
            <a:noFill/>
          </p:spPr>
        </p:pic>
        <p:pic>
          <p:nvPicPr>
            <p:cNvPr id="7" name="Picture 8" descr="h300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554700" y="6516355"/>
              <a:ext cx="1069975" cy="1069975"/>
            </a:xfrm>
            <a:prstGeom prst="rect">
              <a:avLst/>
            </a:prstGeom>
            <a:noFill/>
          </p:spPr>
        </p:pic>
        <p:pic>
          <p:nvPicPr>
            <p:cNvPr id="8" name="Picture 9" descr="9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8545175" y="2252330"/>
              <a:ext cx="1066800" cy="1066800"/>
            </a:xfrm>
            <a:prstGeom prst="rect">
              <a:avLst/>
            </a:prstGeom>
            <a:solidFill>
              <a:srgbClr val="FFFF99"/>
            </a:solidFill>
          </p:spPr>
        </p:pic>
      </p:grp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WellKnownScaleSet</a:t>
            </a:r>
            <a:r>
              <a:rPr lang="es-ES" dirty="0" smtClean="0"/>
              <a:t> versus </a:t>
            </a:r>
            <a:r>
              <a:rPr lang="es-ES" dirty="0" err="1" smtClean="0"/>
              <a:t>TileMatrixSet</a:t>
            </a:r>
            <a:endParaRPr lang="es-ES" dirty="0"/>
          </a:p>
        </p:txBody>
      </p:sp>
      <p:sp>
        <p:nvSpPr>
          <p:cNvPr id="7" name="6 Marcador de texto"/>
          <p:cNvSpPr>
            <a:spLocks noGrp="1"/>
          </p:cNvSpPr>
          <p:nvPr>
            <p:ph type="body" idx="1"/>
          </p:nvPr>
        </p:nvSpPr>
        <p:spPr>
          <a:xfrm>
            <a:off x="1194003" y="9429750"/>
            <a:ext cx="21971000" cy="346268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 assumption was: </a:t>
            </a:r>
          </a:p>
          <a:p>
            <a:pPr lvl="1"/>
            <a:r>
              <a:rPr lang="en-US" dirty="0" smtClean="0"/>
              <a:t>Interpolating between scales in the client results in “blurry” </a:t>
            </a:r>
            <a:r>
              <a:rPr lang="en-US" dirty="0" smtClean="0"/>
              <a:t>images. We do not want that!</a:t>
            </a:r>
            <a:endParaRPr lang="en-US" dirty="0" smtClean="0"/>
          </a:p>
          <a:p>
            <a:pPr lvl="1"/>
            <a:r>
              <a:rPr lang="en-US" dirty="0" smtClean="0"/>
              <a:t>Visualize </a:t>
            </a:r>
            <a:r>
              <a:rPr lang="en-US" dirty="0" err="1" smtClean="0"/>
              <a:t>tilesets</a:t>
            </a:r>
            <a:r>
              <a:rPr lang="en-US" dirty="0" smtClean="0"/>
              <a:t> with different origin is solved by a shift</a:t>
            </a:r>
            <a:r>
              <a:rPr lang="en-US" dirty="0" smtClean="0"/>
              <a:t>. No </a:t>
            </a:r>
            <a:r>
              <a:rPr lang="en-US" dirty="0" err="1" smtClean="0"/>
              <a:t>problemo</a:t>
            </a:r>
            <a:r>
              <a:rPr lang="en-US" dirty="0" smtClean="0"/>
              <a:t>!.</a:t>
            </a:r>
            <a:endParaRPr lang="en-US" dirty="0" smtClean="0"/>
          </a:p>
          <a:p>
            <a:pPr lvl="1"/>
            <a:r>
              <a:rPr lang="en-US" i="1" dirty="0" smtClean="0"/>
              <a:t>No need for common </a:t>
            </a:r>
            <a:r>
              <a:rPr lang="en-US" i="1" dirty="0" err="1" smtClean="0"/>
              <a:t>TileMatrixSets</a:t>
            </a:r>
            <a:r>
              <a:rPr lang="en-US" i="1" dirty="0" smtClean="0"/>
              <a:t> but only fixed sets of </a:t>
            </a:r>
            <a:r>
              <a:rPr lang="en-US" i="1" dirty="0" smtClean="0"/>
              <a:t>scales?</a:t>
            </a:r>
            <a:endParaRPr lang="en-US" i="1" dirty="0" smtClean="0"/>
          </a:p>
          <a:p>
            <a:r>
              <a:rPr lang="en-US" dirty="0" smtClean="0"/>
              <a:t>With </a:t>
            </a:r>
            <a:r>
              <a:rPr lang="en-US" dirty="0" smtClean="0"/>
              <a:t>time, </a:t>
            </a:r>
            <a:r>
              <a:rPr lang="en-US" dirty="0" smtClean="0"/>
              <a:t>a small set of </a:t>
            </a:r>
            <a:r>
              <a:rPr lang="en-US" dirty="0" err="1" smtClean="0"/>
              <a:t>TileMatrixSets</a:t>
            </a:r>
            <a:r>
              <a:rPr lang="en-US" dirty="0" smtClean="0"/>
              <a:t> became popular </a:t>
            </a:r>
            <a:r>
              <a:rPr lang="en-US" dirty="0" smtClean="0"/>
              <a:t>and the idea of WKSS was proved as wrong</a:t>
            </a:r>
            <a:endParaRPr lang="en-US" dirty="0" smtClean="0"/>
          </a:p>
        </p:txBody>
      </p:sp>
      <p:sp>
        <p:nvSpPr>
          <p:cNvPr id="8" name="7 Marcador de texto"/>
          <p:cNvSpPr>
            <a:spLocks noGrp="1"/>
          </p:cNvSpPr>
          <p:nvPr>
            <p:ph type="body" idx="10"/>
          </p:nvPr>
        </p:nvSpPr>
        <p:spPr>
          <a:xfrm>
            <a:off x="787717" y="2385663"/>
            <a:ext cx="10769860" cy="6332316"/>
          </a:xfrm>
        </p:spPr>
        <p:txBody>
          <a:bodyPr/>
          <a:lstStyle/>
          <a:p>
            <a:r>
              <a:rPr lang="en-US" dirty="0" smtClean="0"/>
              <a:t>Well Know Scale Sets:</a:t>
            </a:r>
          </a:p>
          <a:p>
            <a:pPr lvl="1"/>
            <a:r>
              <a:rPr lang="en-US" dirty="0" smtClean="0"/>
              <a:t>Define a common CRS</a:t>
            </a:r>
          </a:p>
          <a:p>
            <a:pPr lvl="1"/>
            <a:r>
              <a:rPr lang="en-US" dirty="0" err="1" smtClean="0"/>
              <a:t>Dedine</a:t>
            </a:r>
            <a:r>
              <a:rPr lang="en-US" dirty="0" smtClean="0"/>
              <a:t> a common list of scales</a:t>
            </a:r>
          </a:p>
          <a:p>
            <a:endParaRPr lang="en-US" dirty="0"/>
          </a:p>
        </p:txBody>
      </p:sp>
      <p:sp>
        <p:nvSpPr>
          <p:cNvPr id="9" name="8 Marcador de texto"/>
          <p:cNvSpPr>
            <a:spLocks noGrp="1"/>
          </p:cNvSpPr>
          <p:nvPr>
            <p:ph type="body" idx="11"/>
          </p:nvPr>
        </p:nvSpPr>
        <p:spPr>
          <a:xfrm>
            <a:off x="11976360" y="2385663"/>
            <a:ext cx="10769860" cy="6332316"/>
          </a:xfrm>
        </p:spPr>
        <p:txBody>
          <a:bodyPr/>
          <a:lstStyle/>
          <a:p>
            <a:r>
              <a:rPr lang="en-US" dirty="0" smtClean="0"/>
              <a:t>Tile Matrix Set</a:t>
            </a:r>
          </a:p>
          <a:p>
            <a:pPr lvl="1"/>
            <a:r>
              <a:rPr lang="en-US" dirty="0" smtClean="0"/>
              <a:t>Define a CRS </a:t>
            </a:r>
          </a:p>
          <a:p>
            <a:pPr lvl="1"/>
            <a:r>
              <a:rPr lang="en-US" dirty="0" smtClean="0"/>
              <a:t>Define a list of scales (zooms)</a:t>
            </a:r>
          </a:p>
          <a:p>
            <a:pPr lvl="1"/>
            <a:r>
              <a:rPr lang="en-US" dirty="0" smtClean="0"/>
              <a:t>For each scale</a:t>
            </a:r>
          </a:p>
          <a:p>
            <a:pPr lvl="2"/>
            <a:r>
              <a:rPr lang="en-US" dirty="0" smtClean="0"/>
              <a:t>Define the origin of the tiles</a:t>
            </a:r>
          </a:p>
          <a:p>
            <a:pPr lvl="2"/>
            <a:r>
              <a:rPr lang="en-US" dirty="0" smtClean="0"/>
              <a:t>Define the size of the tiles and how many.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Marcador de texto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endParaRPr lang="es-ES"/>
          </a:p>
        </p:txBody>
      </p:sp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ES" dirty="0" err="1" smtClean="0"/>
              <a:t>WMTS</a:t>
            </a:r>
            <a:r>
              <a:rPr lang="es-ES" dirty="0" smtClean="0"/>
              <a:t> Simple</a:t>
            </a:r>
            <a:endParaRPr lang="ca-ES" dirty="0"/>
          </a:p>
        </p:txBody>
      </p:sp>
      <p:sp>
        <p:nvSpPr>
          <p:cNvPr id="8195" name="5 Subtítulo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s-ES" b="0" dirty="0" smtClean="0"/>
              <a:t>OGC 13-082r2</a:t>
            </a:r>
          </a:p>
          <a:p>
            <a:r>
              <a:rPr lang="en-US" dirty="0" smtClean="0"/>
              <a:t>https://docs.ogc.org/is/13-082r2/13-082r2.html</a:t>
            </a:r>
            <a:endParaRPr lang="en-US" dirty="0" smtClean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4294967295"/>
          </p:nvPr>
        </p:nvSpPr>
        <p:spPr>
          <a:xfrm>
            <a:off x="15646400" y="12801600"/>
            <a:ext cx="8737600" cy="609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Copyright © 2013 Open Geospatial Consortium</a:t>
            </a:r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0" y="549276"/>
            <a:ext cx="24384000" cy="1584324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The concept:</a:t>
            </a:r>
            <a:br>
              <a:rPr lang="en-US" dirty="0" smtClean="0"/>
            </a:br>
            <a:r>
              <a:rPr lang="en-US" sz="5700" dirty="0" smtClean="0"/>
              <a:t>Use just TWO </a:t>
            </a:r>
            <a:r>
              <a:rPr lang="en-US" sz="5700" dirty="0" err="1" smtClean="0"/>
              <a:t>TileMatrixSet</a:t>
            </a:r>
            <a:r>
              <a:rPr lang="en-US" sz="5700" dirty="0" smtClean="0"/>
              <a:t> that are completely predefined.</a:t>
            </a:r>
            <a:br>
              <a:rPr lang="en-US" sz="5700" dirty="0" smtClean="0"/>
            </a:br>
            <a:endParaRPr lang="en-US" dirty="0"/>
          </a:p>
        </p:txBody>
      </p:sp>
      <p:sp>
        <p:nvSpPr>
          <p:cNvPr id="9219" name="4 Marcador de texto"/>
          <p:cNvSpPr>
            <a:spLocks noGrp="1"/>
          </p:cNvSpPr>
          <p:nvPr>
            <p:ph type="body" idx="1"/>
          </p:nvPr>
        </p:nvSpPr>
        <p:spPr>
          <a:xfrm>
            <a:off x="1219200" y="2438401"/>
            <a:ext cx="10773835" cy="1279526"/>
          </a:xfrm>
        </p:spPr>
        <p:txBody>
          <a:bodyPr/>
          <a:lstStyle/>
          <a:p>
            <a:r>
              <a:rPr lang="en-US" smtClean="0"/>
              <a:t>Google mercator</a:t>
            </a:r>
          </a:p>
        </p:txBody>
      </p:sp>
      <p:sp>
        <p:nvSpPr>
          <p:cNvPr id="9220" name="1 Marcador de contenido"/>
          <p:cNvSpPr>
            <a:spLocks noGrp="1"/>
          </p:cNvSpPr>
          <p:nvPr>
            <p:ph sz="half" idx="2"/>
          </p:nvPr>
        </p:nvSpPr>
        <p:spPr>
          <a:xfrm>
            <a:off x="1219200" y="3810000"/>
            <a:ext cx="10773835" cy="8839200"/>
          </a:xfrm>
        </p:spPr>
        <p:txBody>
          <a:bodyPr>
            <a:normAutofit fontScale="62500" lnSpcReduction="20000"/>
          </a:bodyPr>
          <a:lstStyle/>
          <a:p>
            <a:r>
              <a:rPr lang="en-US" smtClean="0"/>
              <a:t>CRS:</a:t>
            </a:r>
          </a:p>
          <a:p>
            <a:pPr lvl="1"/>
            <a:r>
              <a:rPr lang="en-US" smtClean="0"/>
              <a:t>EPSG::3857</a:t>
            </a:r>
          </a:p>
          <a:p>
            <a:r>
              <a:rPr lang="en-US" smtClean="0"/>
              <a:t>Single origin:</a:t>
            </a:r>
          </a:p>
          <a:p>
            <a:pPr lvl="1"/>
            <a:r>
              <a:rPr lang="en-US" smtClean="0"/>
              <a:t>-20037508.3427892 20037508.3427892</a:t>
            </a:r>
          </a:p>
          <a:p>
            <a:r>
              <a:rPr lang="en-US" smtClean="0"/>
              <a:t>TileMatrix id’s:</a:t>
            </a:r>
          </a:p>
          <a:p>
            <a:pPr lvl="1"/>
            <a:r>
              <a:rPr lang="en-US" smtClean="0"/>
              <a:t>0,1,2,3,4,5,6,7...</a:t>
            </a:r>
          </a:p>
          <a:p>
            <a:r>
              <a:rPr lang="en-US" smtClean="0"/>
              <a:t>TileMatrixSet scales</a:t>
            </a:r>
          </a:p>
          <a:p>
            <a:pPr lvl="1"/>
            <a:r>
              <a:rPr lang="en-US" smtClean="0"/>
              <a:t>TileMatrix 0 covers the world</a:t>
            </a:r>
          </a:p>
          <a:p>
            <a:pPr lvl="1"/>
            <a:r>
              <a:rPr lang="en-US" smtClean="0"/>
              <a:t>(almost)</a:t>
            </a:r>
          </a:p>
          <a:p>
            <a:pPr lvl="1"/>
            <a:r>
              <a:rPr lang="en-US" smtClean="0"/>
              <a:t>Powers of 2.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</p:txBody>
      </p:sp>
      <p:sp>
        <p:nvSpPr>
          <p:cNvPr id="9221" name="5 Marcador de texto"/>
          <p:cNvSpPr>
            <a:spLocks noGrp="1"/>
          </p:cNvSpPr>
          <p:nvPr>
            <p:ph type="body" sz="quarter" idx="3"/>
          </p:nvPr>
        </p:nvSpPr>
        <p:spPr>
          <a:xfrm>
            <a:off x="12386735" y="2438401"/>
            <a:ext cx="10778067" cy="1279526"/>
          </a:xfrm>
        </p:spPr>
        <p:txBody>
          <a:bodyPr/>
          <a:lstStyle/>
          <a:p>
            <a:r>
              <a:rPr lang="en-US" smtClean="0"/>
              <a:t>CRS84</a:t>
            </a:r>
          </a:p>
        </p:txBody>
      </p:sp>
      <p:sp>
        <p:nvSpPr>
          <p:cNvPr id="9222" name="6 Marcador de contenido"/>
          <p:cNvSpPr>
            <a:spLocks noGrp="1"/>
          </p:cNvSpPr>
          <p:nvPr>
            <p:ph sz="quarter" idx="4"/>
          </p:nvPr>
        </p:nvSpPr>
        <p:spPr>
          <a:xfrm>
            <a:off x="12386735" y="3810000"/>
            <a:ext cx="10778067" cy="8839200"/>
          </a:xfrm>
        </p:spPr>
        <p:txBody>
          <a:bodyPr>
            <a:normAutofit fontScale="47500" lnSpcReduction="20000"/>
          </a:bodyPr>
          <a:lstStyle/>
          <a:p>
            <a:r>
              <a:rPr lang="en-US" smtClean="0"/>
              <a:t>CRS:</a:t>
            </a:r>
          </a:p>
          <a:p>
            <a:pPr lvl="1"/>
            <a:r>
              <a:rPr lang="en-US" smtClean="0"/>
              <a:t>CRS:84</a:t>
            </a:r>
          </a:p>
          <a:p>
            <a:r>
              <a:rPr lang="en-US" smtClean="0"/>
              <a:t>Single origin:</a:t>
            </a:r>
          </a:p>
          <a:p>
            <a:pPr lvl="1"/>
            <a:r>
              <a:rPr lang="en-US" smtClean="0"/>
              <a:t>-180.0,90.0</a:t>
            </a:r>
          </a:p>
          <a:p>
            <a:pPr lvl="1"/>
            <a:endParaRPr lang="en-US" smtClean="0"/>
          </a:p>
          <a:p>
            <a:r>
              <a:rPr lang="en-US" smtClean="0"/>
              <a:t>TileMatrix id’s:</a:t>
            </a:r>
          </a:p>
          <a:p>
            <a:pPr lvl="1"/>
            <a:r>
              <a:rPr lang="en-US" smtClean="0"/>
              <a:t>0,1,2,3,4,5,6,7...</a:t>
            </a:r>
          </a:p>
          <a:p>
            <a:r>
              <a:rPr lang="en-US" smtClean="0"/>
              <a:t>TileMatrixSet scales</a:t>
            </a:r>
          </a:p>
          <a:p>
            <a:pPr lvl="1"/>
            <a:r>
              <a:rPr lang="en-US" smtClean="0"/>
              <a:t>TileMatrix 0 covers the world</a:t>
            </a:r>
          </a:p>
          <a:p>
            <a:pPr lvl="1"/>
            <a:endParaRPr lang="en-US" smtClean="0"/>
          </a:p>
          <a:p>
            <a:pPr lvl="1"/>
            <a:r>
              <a:rPr lang="en-US" smtClean="0"/>
              <a:t>Powers of 2.</a:t>
            </a:r>
          </a:p>
        </p:txBody>
      </p:sp>
      <p:sp>
        <p:nvSpPr>
          <p:cNvPr id="9223" name="3 Marcador de pie de página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Copyright © 2013 Open Geospatial Consortium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8 Marcador de contenido"/>
          <p:cNvSpPr>
            <a:spLocks noGrp="1"/>
          </p:cNvSpPr>
          <p:nvPr>
            <p:ph idx="1"/>
          </p:nvPr>
        </p:nvSpPr>
        <p:spPr>
          <a:xfrm>
            <a:off x="1206500" y="2705100"/>
            <a:ext cx="21971000" cy="9799416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dirty="0" smtClean="0"/>
              <a:t>1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It follows WMTS 1.0 (no modifications needed)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2</a:t>
            </a:r>
          </a:p>
          <a:p>
            <a:pPr lvl="1">
              <a:spcBef>
                <a:spcPts val="600"/>
              </a:spcBef>
            </a:pPr>
            <a:r>
              <a:rPr lang="en-US" dirty="0" err="1" smtClean="0"/>
              <a:t>Ows:profile</a:t>
            </a:r>
            <a:r>
              <a:rPr lang="en-US" dirty="0" smtClean="0"/>
              <a:t>=</a:t>
            </a:r>
          </a:p>
          <a:p>
            <a:pPr lvl="2">
              <a:spcBef>
                <a:spcPts val="600"/>
              </a:spcBef>
            </a:pPr>
            <a:r>
              <a:rPr lang="en-US" dirty="0" smtClean="0"/>
              <a:t>http://www.opengis.net/spec/wmts-simple/1.0/conf/simple-profile </a:t>
            </a:r>
          </a:p>
          <a:p>
            <a:pPr lvl="2">
              <a:spcBef>
                <a:spcPts val="600"/>
              </a:spcBef>
            </a:pPr>
            <a:r>
              <a:rPr lang="en-US" dirty="0" smtClean="0"/>
              <a:t>http://www.opengis.net/spec/wmts-simple/1.0/conf/simple-profile/CRS84 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3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Use REST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4</a:t>
            </a:r>
          </a:p>
          <a:p>
            <a:pPr lvl="1">
              <a:spcBef>
                <a:spcPts val="600"/>
              </a:spcBef>
            </a:pPr>
            <a:r>
              <a:rPr lang="en-US" dirty="0" err="1" smtClean="0"/>
              <a:t>ServiceMetadata</a:t>
            </a:r>
            <a:r>
              <a:rPr lang="en-US" dirty="0" smtClean="0"/>
              <a:t> not mandatory but if exists the URL follows</a:t>
            </a:r>
          </a:p>
          <a:p>
            <a:pPr lvl="2">
              <a:spcBef>
                <a:spcPts val="600"/>
              </a:spcBef>
            </a:pPr>
            <a:r>
              <a:rPr lang="en-US" dirty="0" smtClean="0"/>
              <a:t>[http://www.server.bob/path]/1.0.0/WMTSCapabilities.xml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5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Default style with blank name</a:t>
            </a:r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WMTS simple requirements (1/2)</a:t>
            </a:r>
            <a:endParaRPr lang="en-US" dirty="0"/>
          </a:p>
        </p:txBody>
      </p:sp>
      <p:sp>
        <p:nvSpPr>
          <p:cNvPr id="10244" name="6 Marcador de pie de página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Copyright © 2013 Open Geospatial Consortium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8 Marcador de contenido"/>
          <p:cNvSpPr>
            <a:spLocks noGrp="1"/>
          </p:cNvSpPr>
          <p:nvPr>
            <p:ph idx="1"/>
          </p:nvPr>
        </p:nvSpPr>
        <p:spPr>
          <a:xfrm>
            <a:off x="1206500" y="3086100"/>
            <a:ext cx="21971000" cy="941841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6</a:t>
            </a:r>
          </a:p>
          <a:p>
            <a:pPr lvl="1"/>
            <a:r>
              <a:rPr lang="en-US" dirty="0" smtClean="0"/>
              <a:t>Mandatory tile URL template</a:t>
            </a:r>
          </a:p>
          <a:p>
            <a:pPr lvl="2"/>
            <a:r>
              <a:rPr lang="en-US" dirty="0" smtClean="0"/>
              <a:t>[http://www.server.bob/path]{/layer}{/TileMatrixSet}/{TileMatrix}/{TileCol}/{TileRow}{.file_extension}</a:t>
            </a:r>
          </a:p>
          <a:p>
            <a:r>
              <a:rPr lang="en-US" dirty="0" smtClean="0"/>
              <a:t>7</a:t>
            </a:r>
          </a:p>
          <a:p>
            <a:pPr lvl="2"/>
            <a:r>
              <a:rPr lang="en-US" dirty="0" err="1" smtClean="0"/>
              <a:t>GoogleMercator</a:t>
            </a:r>
            <a:r>
              <a:rPr lang="en-US" dirty="0" smtClean="0"/>
              <a:t> </a:t>
            </a:r>
            <a:r>
              <a:rPr lang="en-US" dirty="0" err="1" smtClean="0"/>
              <a:t>TileMatrixSet</a:t>
            </a:r>
            <a:r>
              <a:rPr lang="en-US" dirty="0" smtClean="0"/>
              <a:t> has to be supported</a:t>
            </a:r>
          </a:p>
          <a:p>
            <a:r>
              <a:rPr lang="en-US" dirty="0" smtClean="0"/>
              <a:t>8</a:t>
            </a:r>
          </a:p>
          <a:p>
            <a:pPr lvl="2"/>
            <a:r>
              <a:rPr lang="en-US" dirty="0" smtClean="0"/>
              <a:t>If http://www.opengis.net/spec/wmts-simple/1.0/conf/simple-profile/CRS84 </a:t>
            </a:r>
          </a:p>
          <a:p>
            <a:pPr lvl="2"/>
            <a:r>
              <a:rPr lang="en-US" dirty="0" smtClean="0"/>
              <a:t>Then also CRS84 </a:t>
            </a:r>
            <a:r>
              <a:rPr lang="en-US" dirty="0" err="1" smtClean="0"/>
              <a:t>TileMatrixSet</a:t>
            </a:r>
            <a:r>
              <a:rPr lang="en-US" dirty="0" smtClean="0"/>
              <a:t> has to be supported</a:t>
            </a:r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WMTS simple requirements (2/2)</a:t>
            </a:r>
            <a:endParaRPr lang="en-US" dirty="0"/>
          </a:p>
        </p:txBody>
      </p:sp>
      <p:sp>
        <p:nvSpPr>
          <p:cNvPr id="11268" name="6 Marcador de pie de página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Copyright © 2013 Open Geospatial Consortium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1 Marcador de contenido"/>
          <p:cNvSpPr>
            <a:spLocks noGrp="1"/>
          </p:cNvSpPr>
          <p:nvPr>
            <p:ph idx="1"/>
          </p:nvPr>
        </p:nvSpPr>
        <p:spPr>
          <a:xfrm>
            <a:off x="1206500" y="3048000"/>
            <a:ext cx="21971000" cy="945651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Benefits</a:t>
            </a:r>
          </a:p>
          <a:p>
            <a:pPr lvl="1"/>
            <a:r>
              <a:rPr lang="en-US" dirty="0" err="1" smtClean="0"/>
              <a:t>TileMatrixSet</a:t>
            </a:r>
            <a:r>
              <a:rPr lang="en-US" dirty="0" smtClean="0"/>
              <a:t> can be hardcoded in the implementation</a:t>
            </a:r>
          </a:p>
          <a:p>
            <a:pPr lvl="1"/>
            <a:r>
              <a:rPr lang="en-US" dirty="0" smtClean="0"/>
              <a:t>No need to read the </a:t>
            </a:r>
            <a:r>
              <a:rPr lang="en-US" dirty="0" err="1" smtClean="0"/>
              <a:t>ServiceMetadata</a:t>
            </a:r>
            <a:r>
              <a:rPr lang="en-US" dirty="0" smtClean="0"/>
              <a:t> document</a:t>
            </a:r>
          </a:p>
          <a:p>
            <a:pPr lvl="1"/>
            <a:r>
              <a:rPr lang="en-US" dirty="0" smtClean="0"/>
              <a:t>Tile indices always corresponds to the same place</a:t>
            </a:r>
          </a:p>
          <a:p>
            <a:pPr lvl="1"/>
            <a:r>
              <a:rPr lang="en-US" dirty="0" smtClean="0"/>
              <a:t>Shorter URLs</a:t>
            </a:r>
          </a:p>
          <a:p>
            <a:pPr lvl="1"/>
            <a:r>
              <a:rPr lang="en-US" dirty="0" smtClean="0"/>
              <a:t>Follow the same rules that e.g. OSM</a:t>
            </a:r>
          </a:p>
          <a:p>
            <a:endParaRPr lang="en-US" dirty="0" smtClean="0"/>
          </a:p>
          <a:p>
            <a:r>
              <a:rPr lang="en-US" dirty="0" smtClean="0"/>
              <a:t>Do I have to cover the whole world?</a:t>
            </a:r>
          </a:p>
          <a:p>
            <a:pPr lvl="1"/>
            <a:r>
              <a:rPr lang="en-US" dirty="0" smtClean="0"/>
              <a:t>No: Use </a:t>
            </a:r>
            <a:r>
              <a:rPr lang="en-US" dirty="0" err="1" smtClean="0"/>
              <a:t>TileMatrixSetLimits</a:t>
            </a:r>
            <a:r>
              <a:rPr lang="en-US" dirty="0" smtClean="0"/>
              <a:t> to advertise your tiles ranges limits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WMTS simple benefits</a:t>
            </a:r>
            <a:endParaRPr lang="en-US" dirty="0"/>
          </a:p>
        </p:txBody>
      </p:sp>
      <p:sp>
        <p:nvSpPr>
          <p:cNvPr id="12292" name="3 Marcador de pie de página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Copyright © 2013 Open Geospatial Consortium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documents in OGC API </a:t>
            </a:r>
            <a:r>
              <a:rPr lang="en-US" dirty="0" smtClean="0"/>
              <a:t>Maps/Tiles</a:t>
            </a:r>
            <a:endParaRPr lang="en-US" dirty="0"/>
          </a:p>
        </p:txBody>
      </p:sp>
      <p:sp>
        <p:nvSpPr>
          <p:cNvPr id="4" name="3 CuadroTexto"/>
          <p:cNvSpPr txBox="1"/>
          <p:nvPr/>
        </p:nvSpPr>
        <p:spPr>
          <a:xfrm>
            <a:off x="8637132" y="11623240"/>
            <a:ext cx="6553200" cy="1846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91440" rIns="182880" bIns="91440" rtlCol="0">
            <a:spAutoFit/>
          </a:bodyPr>
          <a:lstStyle/>
          <a:p>
            <a:pPr algn="ctr"/>
            <a:r>
              <a:rPr lang="en-US" sz="3600" dirty="0" smtClean="0"/>
              <a:t>Core tiling conceptual and logical model</a:t>
            </a:r>
          </a:p>
          <a:p>
            <a:pPr algn="ctr"/>
            <a:r>
              <a:rPr lang="en-US" sz="3600" dirty="0" smtClean="0"/>
              <a:t>OGC 19-014r1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8637132" y="8537140"/>
            <a:ext cx="6553200" cy="1846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91440" rIns="182880" bIns="91440" rtlCol="0">
            <a:spAutoFit/>
          </a:bodyPr>
          <a:lstStyle/>
          <a:p>
            <a:pPr algn="ctr"/>
            <a:r>
              <a:rPr lang="en-US" sz="3600" dirty="0" smtClean="0"/>
              <a:t>Two Dimensional </a:t>
            </a:r>
            <a:br>
              <a:rPr lang="en-US" sz="3600" dirty="0" smtClean="0"/>
            </a:br>
            <a:r>
              <a:rPr lang="en-US" sz="3600" dirty="0" smtClean="0"/>
              <a:t>Tile Matrix Set</a:t>
            </a:r>
          </a:p>
          <a:p>
            <a:pPr algn="ctr"/>
            <a:r>
              <a:rPr lang="en-US" sz="3600" dirty="0" smtClean="0"/>
              <a:t>OGC 17-083r2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8637132" y="5279591"/>
            <a:ext cx="6553200" cy="1846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91440" rIns="182880" bIns="91440" rtlCol="0">
            <a:spAutoFit/>
          </a:bodyPr>
          <a:lstStyle/>
          <a:p>
            <a:pPr algn="ctr"/>
            <a:r>
              <a:rPr lang="en-US" sz="3600" dirty="0" smtClean="0"/>
              <a:t>OGC API Tiles </a:t>
            </a:r>
          </a:p>
          <a:p>
            <a:pPr algn="ctr"/>
            <a:r>
              <a:rPr lang="en-US" sz="3600" dirty="0" smtClean="0"/>
              <a:t>Part 1</a:t>
            </a:r>
          </a:p>
          <a:p>
            <a:r>
              <a:rPr lang="es-ES" sz="3600" dirty="0" smtClean="0"/>
              <a:t>OGC 20-057</a:t>
            </a:r>
            <a:endParaRPr lang="en-US" sz="3600" dirty="0" smtClean="0"/>
          </a:p>
        </p:txBody>
      </p:sp>
      <p:sp>
        <p:nvSpPr>
          <p:cNvPr id="8" name="7 CuadroTexto"/>
          <p:cNvSpPr txBox="1"/>
          <p:nvPr/>
        </p:nvSpPr>
        <p:spPr>
          <a:xfrm>
            <a:off x="596714" y="5279591"/>
            <a:ext cx="6553200" cy="1292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91440" rIns="182880" bIns="91440" rtlCol="0">
            <a:spAutoFit/>
          </a:bodyPr>
          <a:lstStyle/>
          <a:p>
            <a:pPr algn="ctr"/>
            <a:r>
              <a:rPr lang="en-US" sz="3600" smtClean="0"/>
              <a:t>OGC API Maps </a:t>
            </a:r>
            <a:br>
              <a:rPr lang="en-US" sz="3600" smtClean="0"/>
            </a:br>
            <a:r>
              <a:rPr lang="en-US" sz="3600" smtClean="0"/>
              <a:t>Part 1</a:t>
            </a:r>
          </a:p>
        </p:txBody>
      </p:sp>
      <p:sp>
        <p:nvSpPr>
          <p:cNvPr id="9" name="8 Flecha izquierda y derecha"/>
          <p:cNvSpPr/>
          <p:nvPr/>
        </p:nvSpPr>
        <p:spPr bwMode="auto">
          <a:xfrm>
            <a:off x="15190332" y="5736790"/>
            <a:ext cx="1371600" cy="457200"/>
          </a:xfrm>
          <a:prstGeom prst="leftRightArrow">
            <a:avLst/>
          </a:prstGeom>
          <a:noFill/>
          <a:ln w="28575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82880" tIns="91440" rIns="182880" bIns="91440" rtlCol="0" anchor="ctr"/>
          <a:lstStyle/>
          <a:p>
            <a:pPr algn="ctr"/>
            <a:endParaRPr lang="en-US"/>
          </a:p>
        </p:txBody>
      </p:sp>
      <p:sp>
        <p:nvSpPr>
          <p:cNvPr id="10" name="9 Flecha abajo"/>
          <p:cNvSpPr/>
          <p:nvPr/>
        </p:nvSpPr>
        <p:spPr bwMode="auto">
          <a:xfrm>
            <a:off x="11837532" y="10404040"/>
            <a:ext cx="457200" cy="1219200"/>
          </a:xfrm>
          <a:prstGeom prst="downArrow">
            <a:avLst/>
          </a:prstGeom>
          <a:noFill/>
          <a:ln w="3810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82880" tIns="91440" rIns="182880" bIns="91440" rtlCol="0" anchor="ctr"/>
          <a:lstStyle/>
          <a:p>
            <a:pPr algn="ctr"/>
            <a:endParaRPr lang="en-US"/>
          </a:p>
        </p:txBody>
      </p:sp>
      <p:sp>
        <p:nvSpPr>
          <p:cNvPr id="11" name="10 CuadroTexto"/>
          <p:cNvSpPr txBox="1"/>
          <p:nvPr/>
        </p:nvSpPr>
        <p:spPr>
          <a:xfrm>
            <a:off x="16561932" y="8689541"/>
            <a:ext cx="6553200" cy="1292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91440" rIns="182880" bIns="91440" rtlCol="0">
            <a:spAutoFit/>
          </a:bodyPr>
          <a:lstStyle/>
          <a:p>
            <a:pPr algn="ctr"/>
            <a:r>
              <a:rPr lang="en-US" sz="3600" smtClean="0"/>
              <a:t>Common Tile Matrix Set</a:t>
            </a:r>
          </a:p>
          <a:p>
            <a:pPr algn="ctr"/>
            <a:r>
              <a:rPr lang="en-US" sz="3600" smtClean="0"/>
              <a:t>In the Definition Servers</a:t>
            </a:r>
          </a:p>
        </p:txBody>
      </p:sp>
      <p:sp>
        <p:nvSpPr>
          <p:cNvPr id="12" name="11 Flecha izquierda y derecha"/>
          <p:cNvSpPr/>
          <p:nvPr/>
        </p:nvSpPr>
        <p:spPr bwMode="auto">
          <a:xfrm>
            <a:off x="15190332" y="9146740"/>
            <a:ext cx="1371600" cy="457200"/>
          </a:xfrm>
          <a:prstGeom prst="leftRightArrow">
            <a:avLst/>
          </a:prstGeom>
          <a:noFill/>
          <a:ln w="28575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82880" tIns="91440" rIns="182880" bIns="91440" rtlCol="0" anchor="ctr"/>
          <a:lstStyle/>
          <a:p>
            <a:pPr algn="ctr"/>
            <a:endParaRPr lang="en-US"/>
          </a:p>
        </p:txBody>
      </p:sp>
      <p:sp>
        <p:nvSpPr>
          <p:cNvPr id="13" name="12 Flecha abajo"/>
          <p:cNvSpPr/>
          <p:nvPr/>
        </p:nvSpPr>
        <p:spPr bwMode="auto">
          <a:xfrm>
            <a:off x="11837532" y="7165540"/>
            <a:ext cx="457200" cy="1371600"/>
          </a:xfrm>
          <a:prstGeom prst="downArrow">
            <a:avLst/>
          </a:prstGeom>
          <a:noFill/>
          <a:ln w="3810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82880" tIns="91440" rIns="182880" bIns="91440" rtlCol="0" anchor="ctr"/>
          <a:lstStyle/>
          <a:p>
            <a:pPr algn="ctr"/>
            <a:endParaRPr lang="en-US"/>
          </a:p>
        </p:txBody>
      </p:sp>
      <p:sp>
        <p:nvSpPr>
          <p:cNvPr id="14" name="13 CuadroTexto"/>
          <p:cNvSpPr txBox="1"/>
          <p:nvPr/>
        </p:nvSpPr>
        <p:spPr>
          <a:xfrm>
            <a:off x="16561932" y="5279591"/>
            <a:ext cx="6553200" cy="1846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91440" rIns="182880" bIns="91440" rtlCol="0">
            <a:spAutoFit/>
          </a:bodyPr>
          <a:lstStyle/>
          <a:p>
            <a:pPr algn="ctr"/>
            <a:r>
              <a:rPr lang="en-US" sz="3600" dirty="0" smtClean="0"/>
              <a:t>OGC API Commons </a:t>
            </a:r>
            <a:br>
              <a:rPr lang="en-US" sz="3600" dirty="0" smtClean="0"/>
            </a:br>
            <a:r>
              <a:rPr lang="en-US" sz="3600" dirty="0" smtClean="0"/>
              <a:t>Part 1</a:t>
            </a:r>
          </a:p>
          <a:p>
            <a:r>
              <a:rPr lang="en-US" sz="3600" dirty="0" smtClean="0"/>
              <a:t>OGC 19-072</a:t>
            </a:r>
          </a:p>
        </p:txBody>
      </p:sp>
      <p:sp>
        <p:nvSpPr>
          <p:cNvPr id="15" name="14 Flecha izquierda y derecha"/>
          <p:cNvSpPr/>
          <p:nvPr/>
        </p:nvSpPr>
        <p:spPr bwMode="auto">
          <a:xfrm>
            <a:off x="7242176" y="5736790"/>
            <a:ext cx="1371600" cy="457200"/>
          </a:xfrm>
          <a:prstGeom prst="leftRightArrow">
            <a:avLst/>
          </a:prstGeom>
          <a:noFill/>
          <a:ln w="28575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82880" tIns="91440" rIns="182880" bIns="91440" rtlCol="0" anchor="ctr"/>
          <a:lstStyle/>
          <a:p>
            <a:pPr algn="ctr"/>
            <a:endParaRPr lang="en-US"/>
          </a:p>
        </p:txBody>
      </p:sp>
      <p:sp>
        <p:nvSpPr>
          <p:cNvPr id="22" name="21 CuadroTexto"/>
          <p:cNvSpPr txBox="1"/>
          <p:nvPr/>
        </p:nvSpPr>
        <p:spPr>
          <a:xfrm>
            <a:off x="16561932" y="2574491"/>
            <a:ext cx="6553200" cy="1292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91440" rIns="182880" bIns="91440" rtlCol="0">
            <a:spAutoFit/>
          </a:bodyPr>
          <a:lstStyle/>
          <a:p>
            <a:pPr algn="ctr"/>
            <a:r>
              <a:rPr lang="en-US" sz="3600" smtClean="0"/>
              <a:t>OGC API Commons </a:t>
            </a:r>
            <a:br>
              <a:rPr lang="en-US" sz="3600" smtClean="0"/>
            </a:br>
            <a:r>
              <a:rPr lang="en-US" sz="3600" smtClean="0"/>
              <a:t>Part2…</a:t>
            </a:r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447382" y="7955083"/>
            <a:ext cx="1485900" cy="116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447382" y="11041183"/>
            <a:ext cx="1485900" cy="116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372182" y="4697534"/>
            <a:ext cx="1485900" cy="116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447382" y="4697534"/>
            <a:ext cx="1485900" cy="116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26 Flecha abajo"/>
          <p:cNvSpPr/>
          <p:nvPr/>
        </p:nvSpPr>
        <p:spPr bwMode="auto">
          <a:xfrm>
            <a:off x="19640550" y="3907991"/>
            <a:ext cx="457200" cy="1371600"/>
          </a:xfrm>
          <a:prstGeom prst="downArrow">
            <a:avLst/>
          </a:prstGeom>
          <a:noFill/>
          <a:ln w="3810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82880" tIns="91440" rIns="182880" bIns="91440" rtlCol="0" anchor="ctr"/>
          <a:lstStyle/>
          <a:p>
            <a:pPr algn="ctr"/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56251" y="4560494"/>
            <a:ext cx="2082799" cy="1176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28 CuadroTexto"/>
          <p:cNvSpPr txBox="1"/>
          <p:nvPr/>
        </p:nvSpPr>
        <p:spPr>
          <a:xfrm>
            <a:off x="5200195" y="6865185"/>
            <a:ext cx="3013658" cy="522129"/>
          </a:xfrm>
          <a:prstGeom prst="wedgeRoundRectCallout">
            <a:avLst>
              <a:gd name="adj1" fmla="val -21488"/>
              <a:gd name="adj2" fmla="val -108981"/>
              <a:gd name="adj3" fmla="val 16667"/>
            </a:avLst>
          </a:prstGeom>
          <a:solidFill>
            <a:schemeClr val="bg1">
              <a:lumMod val="75000"/>
              <a:lumOff val="2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2400" b="1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Mont Book"/>
                <a:cs typeface="Mont Book"/>
                <a:sym typeface="Mont Book"/>
              </a:rPr>
              <a:t>Ready</a:t>
            </a:r>
            <a:r>
              <a:rPr kumimoji="0" lang="es-ES" sz="2400" b="1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Mont Book"/>
                <a:cs typeface="Mont Book"/>
                <a:sym typeface="Mont Book"/>
              </a:rPr>
              <a:t> </a:t>
            </a:r>
            <a:r>
              <a:rPr kumimoji="0" lang="es-ES" sz="2400" b="1" i="0" u="none" strike="noStrike" cap="none" spc="0" normalizeH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Mont Book"/>
                <a:cs typeface="Mont Book"/>
                <a:sym typeface="Mont Book"/>
              </a:rPr>
              <a:t>to</a:t>
            </a:r>
            <a:r>
              <a:rPr kumimoji="0" lang="es-ES" sz="2400" b="1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Mont Book"/>
                <a:cs typeface="Mont Book"/>
                <a:sym typeface="Mont Book"/>
              </a:rPr>
              <a:t> OAB+RFC</a:t>
            </a:r>
            <a:endParaRPr kumimoji="0" lang="es-ES" sz="24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Mont Book"/>
              <a:cs typeface="Mont Book"/>
              <a:sym typeface="Mont Book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932163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6891868" y="952500"/>
            <a:ext cx="16755533" cy="11887200"/>
          </a:xfrm>
        </p:spPr>
        <p:txBody>
          <a:bodyPr>
            <a:noAutofit/>
          </a:bodyPr>
          <a:lstStyle/>
          <a:p>
            <a:pPr marL="132290" indent="-132290">
              <a:spcBef>
                <a:spcPts val="500"/>
              </a:spcBef>
              <a:buNone/>
              <a:tabLst>
                <a:tab pos="650105" algn="l"/>
                <a:tab pos="1492974" algn="l"/>
                <a:tab pos="2339622" algn="l"/>
                <a:tab pos="3216508" algn="l"/>
                <a:tab pos="4063156" algn="l"/>
                <a:tab pos="4906023" algn="l"/>
                <a:tab pos="5752671" algn="l"/>
                <a:tab pos="6629557" algn="l"/>
              </a:tabLst>
              <a:defRPr/>
            </a:pPr>
            <a:r>
              <a:rPr lang="en-US" sz="21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n-US" sz="2100" dirty="0" smtClean="0">
                <a:solidFill>
                  <a:srgbClr val="800000"/>
                </a:solidFill>
                <a:highlight>
                  <a:srgbClr val="FFFFFF"/>
                </a:highlight>
              </a:rPr>
              <a:t>Capabilities</a:t>
            </a:r>
            <a:r>
              <a:rPr lang="en-US" sz="21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100" dirty="0" smtClean="0">
              <a:highlight>
                <a:srgbClr val="FFFFFF"/>
              </a:highlight>
            </a:endParaRPr>
          </a:p>
          <a:p>
            <a:pPr marL="132290" indent="-132290">
              <a:spcBef>
                <a:spcPts val="500"/>
              </a:spcBef>
              <a:buNone/>
              <a:tabLst>
                <a:tab pos="650105" algn="l"/>
                <a:tab pos="1492974" algn="l"/>
                <a:tab pos="2339622" algn="l"/>
                <a:tab pos="3216508" algn="l"/>
                <a:tab pos="4063156" algn="l"/>
                <a:tab pos="4906023" algn="l"/>
                <a:tab pos="5752671" algn="l"/>
                <a:tab pos="6629557" algn="l"/>
              </a:tabLst>
              <a:defRPr/>
            </a:pPr>
            <a:r>
              <a:rPr lang="en-US" sz="2100" dirty="0" smtClean="0">
                <a:highlight>
                  <a:srgbClr val="FFFFFF"/>
                </a:highlight>
              </a:rPr>
              <a:t>		</a:t>
            </a:r>
            <a:r>
              <a:rPr lang="en-US" sz="21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n-US" sz="2100" dirty="0" err="1" smtClean="0">
                <a:solidFill>
                  <a:srgbClr val="800000"/>
                </a:solidFill>
                <a:highlight>
                  <a:srgbClr val="FFFFFF"/>
                </a:highlight>
              </a:rPr>
              <a:t>ows:Title</a:t>
            </a:r>
            <a:r>
              <a:rPr lang="en-US" sz="21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n-US" sz="2100" dirty="0" err="1" smtClean="0">
                <a:highlight>
                  <a:srgbClr val="FFFFFF"/>
                </a:highlight>
              </a:rPr>
              <a:t>UAB</a:t>
            </a:r>
            <a:r>
              <a:rPr lang="en-US" sz="2100" dirty="0" smtClean="0">
                <a:highlight>
                  <a:srgbClr val="FFFFFF"/>
                </a:highlight>
              </a:rPr>
              <a:t>-</a:t>
            </a:r>
            <a:r>
              <a:rPr lang="en-US" sz="2100" dirty="0" err="1" smtClean="0">
                <a:highlight>
                  <a:srgbClr val="FFFFFF"/>
                </a:highlight>
              </a:rPr>
              <a:t>CREAF</a:t>
            </a:r>
            <a:r>
              <a:rPr lang="en-US" sz="2100" dirty="0" smtClean="0">
                <a:highlight>
                  <a:srgbClr val="FFFFFF"/>
                </a:highlight>
              </a:rPr>
              <a:t>-MiraMon OWS-9 WMTS test </a:t>
            </a:r>
            <a:r>
              <a:rPr lang="en-US" sz="2100" dirty="0" err="1" smtClean="0">
                <a:highlight>
                  <a:srgbClr val="FFFFFF"/>
                </a:highlight>
              </a:rPr>
              <a:t>demostration</a:t>
            </a:r>
            <a:r>
              <a:rPr lang="en-US" sz="21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n-US" sz="2100" dirty="0" err="1" smtClean="0">
                <a:solidFill>
                  <a:srgbClr val="800000"/>
                </a:solidFill>
                <a:highlight>
                  <a:srgbClr val="FFFFFF"/>
                </a:highlight>
              </a:rPr>
              <a:t>ows:Title</a:t>
            </a:r>
            <a:r>
              <a:rPr lang="en-US" sz="21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100" dirty="0" smtClean="0">
              <a:highlight>
                <a:srgbClr val="FFFFFF"/>
              </a:highlight>
            </a:endParaRPr>
          </a:p>
          <a:p>
            <a:pPr marL="132290" indent="-132290">
              <a:spcBef>
                <a:spcPts val="500"/>
              </a:spcBef>
              <a:buNone/>
              <a:tabLst>
                <a:tab pos="650105" algn="l"/>
                <a:tab pos="1492974" algn="l"/>
                <a:tab pos="2339622" algn="l"/>
                <a:tab pos="3216508" algn="l"/>
                <a:tab pos="4063156" algn="l"/>
                <a:tab pos="4906023" algn="l"/>
                <a:tab pos="5752671" algn="l"/>
                <a:tab pos="6629557" algn="l"/>
              </a:tabLst>
              <a:defRPr/>
            </a:pPr>
            <a:r>
              <a:rPr lang="en-US" sz="2100" dirty="0" smtClean="0">
                <a:highlight>
                  <a:srgbClr val="FFFFFF"/>
                </a:highlight>
              </a:rPr>
              <a:t>		</a:t>
            </a:r>
            <a:r>
              <a:rPr lang="en-US" sz="21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n-US" sz="2100" dirty="0" err="1" smtClean="0">
                <a:solidFill>
                  <a:srgbClr val="800000"/>
                </a:solidFill>
                <a:highlight>
                  <a:srgbClr val="FFFFFF"/>
                </a:highlight>
              </a:rPr>
              <a:t>ows:Profile</a:t>
            </a:r>
            <a:r>
              <a:rPr lang="en-US" sz="21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n-US" sz="2100" dirty="0" smtClean="0">
                <a:highlight>
                  <a:srgbClr val="FFFFFF"/>
                </a:highlight>
              </a:rPr>
              <a:t>http://www.opengis.net/spec/wmts-simple/1.0/conf/simple-profile</a:t>
            </a:r>
            <a:r>
              <a:rPr lang="en-US" sz="21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n-US" sz="2100" dirty="0" smtClean="0">
                <a:solidFill>
                  <a:srgbClr val="800000"/>
                </a:solidFill>
                <a:highlight>
                  <a:srgbClr val="FFFFFF"/>
                </a:highlight>
              </a:rPr>
              <a:t>ows:Profile</a:t>
            </a:r>
            <a:r>
              <a:rPr lang="en-US" sz="21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</a:p>
          <a:p>
            <a:pPr marL="132290" indent="-132290">
              <a:spcBef>
                <a:spcPts val="500"/>
              </a:spcBef>
              <a:buNone/>
              <a:tabLst>
                <a:tab pos="650105" algn="l"/>
                <a:tab pos="1492974" algn="l"/>
                <a:tab pos="2339622" algn="l"/>
                <a:tab pos="3216508" algn="l"/>
                <a:tab pos="4063156" algn="l"/>
                <a:tab pos="4906023" algn="l"/>
                <a:tab pos="5752671" algn="l"/>
                <a:tab pos="6629557" algn="l"/>
              </a:tabLst>
              <a:defRPr/>
            </a:pPr>
            <a:r>
              <a:rPr lang="en-US" sz="2100" dirty="0" smtClean="0">
                <a:highlight>
                  <a:srgbClr val="FFFFFF"/>
                </a:highlight>
              </a:rPr>
              <a:t>		</a:t>
            </a:r>
            <a:r>
              <a:rPr lang="en-US" sz="21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n-US" sz="2100" dirty="0" smtClean="0">
                <a:solidFill>
                  <a:srgbClr val="800000"/>
                </a:solidFill>
                <a:highlight>
                  <a:srgbClr val="FFFFFF"/>
                </a:highlight>
              </a:rPr>
              <a:t>Layer</a:t>
            </a:r>
            <a:r>
              <a:rPr lang="en-US" sz="21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100" dirty="0" smtClean="0">
              <a:highlight>
                <a:srgbClr val="FFFFFF"/>
              </a:highlight>
            </a:endParaRPr>
          </a:p>
          <a:p>
            <a:pPr marL="132290" indent="-132290">
              <a:spcBef>
                <a:spcPts val="500"/>
              </a:spcBef>
              <a:buNone/>
              <a:tabLst>
                <a:tab pos="650105" algn="l"/>
                <a:tab pos="1492974" algn="l"/>
                <a:tab pos="2339622" algn="l"/>
                <a:tab pos="3216508" algn="l"/>
                <a:tab pos="4063156" algn="l"/>
                <a:tab pos="4906023" algn="l"/>
                <a:tab pos="5752671" algn="l"/>
                <a:tab pos="6629557" algn="l"/>
              </a:tabLst>
              <a:defRPr/>
            </a:pPr>
            <a:r>
              <a:rPr lang="en-US" sz="2100" dirty="0" smtClean="0">
                <a:highlight>
                  <a:srgbClr val="FFFFFF"/>
                </a:highlight>
              </a:rPr>
              <a:t>			</a:t>
            </a:r>
            <a:r>
              <a:rPr lang="en-US" sz="21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n-US" sz="2100" dirty="0" err="1" smtClean="0">
                <a:solidFill>
                  <a:srgbClr val="800000"/>
                </a:solidFill>
                <a:highlight>
                  <a:srgbClr val="FFFFFF"/>
                </a:highlight>
              </a:rPr>
              <a:t>TileMatrixSetLink</a:t>
            </a:r>
            <a:r>
              <a:rPr lang="en-US" sz="21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100" dirty="0" smtClean="0">
              <a:highlight>
                <a:srgbClr val="FFFFFF"/>
              </a:highlight>
            </a:endParaRPr>
          </a:p>
          <a:p>
            <a:pPr marL="132290" indent="-132290">
              <a:spcBef>
                <a:spcPts val="500"/>
              </a:spcBef>
              <a:buNone/>
              <a:tabLst>
                <a:tab pos="650105" algn="l"/>
                <a:tab pos="1492974" algn="l"/>
                <a:tab pos="2339622" algn="l"/>
                <a:tab pos="3216508" algn="l"/>
                <a:tab pos="4063156" algn="l"/>
                <a:tab pos="4906023" algn="l"/>
                <a:tab pos="5752671" algn="l"/>
                <a:tab pos="6629557" algn="l"/>
              </a:tabLst>
              <a:defRPr/>
            </a:pPr>
            <a:r>
              <a:rPr lang="en-US" sz="2100" dirty="0" smtClean="0">
                <a:highlight>
                  <a:srgbClr val="FFFFFF"/>
                </a:highlight>
              </a:rPr>
              <a:t>				</a:t>
            </a:r>
            <a:r>
              <a:rPr lang="en-US" sz="21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n-US" sz="2100" dirty="0" err="1" smtClean="0">
                <a:solidFill>
                  <a:srgbClr val="800000"/>
                </a:solidFill>
                <a:highlight>
                  <a:srgbClr val="FFFFFF"/>
                </a:highlight>
              </a:rPr>
              <a:t>TileMatrixSet</a:t>
            </a:r>
            <a:r>
              <a:rPr lang="en-US" sz="21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n-US" sz="2100" dirty="0" err="1" smtClean="0">
                <a:highlight>
                  <a:srgbClr val="FFFFFF"/>
                </a:highlight>
              </a:rPr>
              <a:t>WorldSphericalMercator</a:t>
            </a:r>
            <a:r>
              <a:rPr lang="en-US" sz="21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n-US" sz="2100" dirty="0" err="1" smtClean="0">
                <a:solidFill>
                  <a:srgbClr val="800000"/>
                </a:solidFill>
                <a:highlight>
                  <a:srgbClr val="FFFFFF"/>
                </a:highlight>
              </a:rPr>
              <a:t>TileMatrixSet</a:t>
            </a:r>
            <a:r>
              <a:rPr lang="en-US" sz="21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100" dirty="0" smtClean="0">
              <a:highlight>
                <a:srgbClr val="FFFFFF"/>
              </a:highlight>
            </a:endParaRPr>
          </a:p>
          <a:p>
            <a:pPr marL="132290" indent="-132290">
              <a:spcBef>
                <a:spcPts val="500"/>
              </a:spcBef>
              <a:buNone/>
              <a:tabLst>
                <a:tab pos="650105" algn="l"/>
                <a:tab pos="1492974" algn="l"/>
                <a:tab pos="2339622" algn="l"/>
                <a:tab pos="3216508" algn="l"/>
                <a:tab pos="4063156" algn="l"/>
                <a:tab pos="4906023" algn="l"/>
                <a:tab pos="5752671" algn="l"/>
                <a:tab pos="6629557" algn="l"/>
              </a:tabLst>
              <a:defRPr/>
            </a:pPr>
            <a:r>
              <a:rPr lang="en-US" sz="2100" dirty="0" smtClean="0">
                <a:highlight>
                  <a:srgbClr val="FFFFFF"/>
                </a:highlight>
              </a:rPr>
              <a:t>				</a:t>
            </a:r>
            <a:r>
              <a:rPr lang="en-US" sz="21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n-US" sz="2100" dirty="0" err="1" smtClean="0">
                <a:solidFill>
                  <a:srgbClr val="800000"/>
                </a:solidFill>
                <a:highlight>
                  <a:srgbClr val="FFFFFF"/>
                </a:highlight>
              </a:rPr>
              <a:t>TileMatrixSetLimits</a:t>
            </a:r>
            <a:r>
              <a:rPr lang="en-US" sz="21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100" dirty="0" smtClean="0">
              <a:highlight>
                <a:srgbClr val="FFFFFF"/>
              </a:highlight>
            </a:endParaRPr>
          </a:p>
          <a:p>
            <a:pPr marL="132290" indent="-132290">
              <a:spcBef>
                <a:spcPts val="500"/>
              </a:spcBef>
              <a:buNone/>
              <a:tabLst>
                <a:tab pos="650105" algn="l"/>
                <a:tab pos="1492974" algn="l"/>
                <a:tab pos="2339622" algn="l"/>
                <a:tab pos="3216508" algn="l"/>
                <a:tab pos="4063156" algn="l"/>
                <a:tab pos="4906023" algn="l"/>
                <a:tab pos="5752671" algn="l"/>
                <a:tab pos="6629557" algn="l"/>
              </a:tabLst>
              <a:defRPr/>
            </a:pPr>
            <a:r>
              <a:rPr lang="en-US" sz="2100" dirty="0" smtClean="0">
                <a:highlight>
                  <a:srgbClr val="FFFFFF"/>
                </a:highlight>
              </a:rPr>
              <a:t>					</a:t>
            </a:r>
            <a:r>
              <a:rPr lang="en-US" sz="2100" b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n-US" sz="2100" b="1" dirty="0" err="1" smtClean="0">
                <a:solidFill>
                  <a:srgbClr val="800000"/>
                </a:solidFill>
                <a:highlight>
                  <a:srgbClr val="FFFFFF"/>
                </a:highlight>
              </a:rPr>
              <a:t>TileMatrixLimits</a:t>
            </a:r>
            <a:r>
              <a:rPr lang="en-US" sz="2100" b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100" b="1" dirty="0" smtClean="0">
              <a:highlight>
                <a:srgbClr val="FFFFFF"/>
              </a:highlight>
            </a:endParaRPr>
          </a:p>
          <a:p>
            <a:pPr marL="132290" indent="-132290">
              <a:spcBef>
                <a:spcPts val="500"/>
              </a:spcBef>
              <a:buNone/>
              <a:tabLst>
                <a:tab pos="650105" algn="l"/>
                <a:tab pos="1492974" algn="l"/>
                <a:tab pos="2339622" algn="l"/>
                <a:tab pos="3216508" algn="l"/>
                <a:tab pos="4063156" algn="l"/>
                <a:tab pos="4906023" algn="l"/>
                <a:tab pos="5752671" algn="l"/>
                <a:tab pos="6629557" algn="l"/>
              </a:tabLst>
              <a:defRPr/>
            </a:pPr>
            <a:r>
              <a:rPr lang="en-US" sz="2100" b="1" dirty="0" smtClean="0">
                <a:highlight>
                  <a:srgbClr val="FFFFFF"/>
                </a:highlight>
              </a:rPr>
              <a:t>						</a:t>
            </a:r>
            <a:r>
              <a:rPr lang="en-US" sz="2100" b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n-US" sz="2100" b="1" dirty="0" err="1" smtClean="0">
                <a:solidFill>
                  <a:srgbClr val="800000"/>
                </a:solidFill>
                <a:highlight>
                  <a:srgbClr val="FFFFFF"/>
                </a:highlight>
              </a:rPr>
              <a:t>TileMatrix</a:t>
            </a:r>
            <a:r>
              <a:rPr lang="en-US" sz="2100" b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n-US" sz="2100" b="1" dirty="0" smtClean="0">
                <a:highlight>
                  <a:srgbClr val="FFFFFF"/>
                </a:highlight>
              </a:rPr>
              <a:t>15</a:t>
            </a:r>
            <a:r>
              <a:rPr lang="en-US" sz="2100" b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n-US" sz="2100" b="1" dirty="0" err="1" smtClean="0">
                <a:solidFill>
                  <a:srgbClr val="800000"/>
                </a:solidFill>
                <a:highlight>
                  <a:srgbClr val="FFFFFF"/>
                </a:highlight>
              </a:rPr>
              <a:t>TileMatrix</a:t>
            </a:r>
            <a:r>
              <a:rPr lang="en-US" sz="2100" b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100" b="1" dirty="0" smtClean="0">
              <a:highlight>
                <a:srgbClr val="FFFFFF"/>
              </a:highlight>
            </a:endParaRPr>
          </a:p>
          <a:p>
            <a:pPr marL="132290" indent="-132290">
              <a:spcBef>
                <a:spcPts val="500"/>
              </a:spcBef>
              <a:buNone/>
              <a:tabLst>
                <a:tab pos="650105" algn="l"/>
                <a:tab pos="1492974" algn="l"/>
                <a:tab pos="2339622" algn="l"/>
                <a:tab pos="3216508" algn="l"/>
                <a:tab pos="4063156" algn="l"/>
                <a:tab pos="4906023" algn="l"/>
                <a:tab pos="5752671" algn="l"/>
                <a:tab pos="6629557" algn="l"/>
              </a:tabLst>
              <a:defRPr/>
            </a:pPr>
            <a:r>
              <a:rPr lang="en-US" sz="2100" b="1" dirty="0" smtClean="0">
                <a:highlight>
                  <a:srgbClr val="FFFFFF"/>
                </a:highlight>
              </a:rPr>
              <a:t>						</a:t>
            </a:r>
            <a:r>
              <a:rPr lang="en-US" sz="2100" b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n-US" sz="2100" b="1" dirty="0" err="1" smtClean="0">
                <a:solidFill>
                  <a:srgbClr val="800000"/>
                </a:solidFill>
                <a:highlight>
                  <a:srgbClr val="FFFFFF"/>
                </a:highlight>
              </a:rPr>
              <a:t>MinTileRow</a:t>
            </a:r>
            <a:r>
              <a:rPr lang="en-US" sz="2100" b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n-US" sz="2100" b="1" dirty="0" smtClean="0">
                <a:highlight>
                  <a:srgbClr val="FFFFFF"/>
                </a:highlight>
              </a:rPr>
              <a:t>14659</a:t>
            </a:r>
            <a:r>
              <a:rPr lang="en-US" sz="2100" b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n-US" sz="2100" b="1" dirty="0" err="1" smtClean="0">
                <a:solidFill>
                  <a:srgbClr val="800000"/>
                </a:solidFill>
                <a:highlight>
                  <a:srgbClr val="FFFFFF"/>
                </a:highlight>
              </a:rPr>
              <a:t>MinTileRow</a:t>
            </a:r>
            <a:r>
              <a:rPr lang="en-US" sz="2100" b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100" b="1" dirty="0" smtClean="0">
              <a:highlight>
                <a:srgbClr val="FFFFFF"/>
              </a:highlight>
            </a:endParaRPr>
          </a:p>
          <a:p>
            <a:pPr marL="132290" indent="-132290">
              <a:spcBef>
                <a:spcPts val="500"/>
              </a:spcBef>
              <a:buNone/>
              <a:tabLst>
                <a:tab pos="650105" algn="l"/>
                <a:tab pos="1492974" algn="l"/>
                <a:tab pos="2339622" algn="l"/>
                <a:tab pos="3216508" algn="l"/>
                <a:tab pos="4063156" algn="l"/>
                <a:tab pos="4906023" algn="l"/>
                <a:tab pos="5752671" algn="l"/>
                <a:tab pos="6629557" algn="l"/>
              </a:tabLst>
              <a:defRPr/>
            </a:pPr>
            <a:r>
              <a:rPr lang="en-US" sz="2100" b="1" dirty="0" smtClean="0">
                <a:highlight>
                  <a:srgbClr val="FFFFFF"/>
                </a:highlight>
              </a:rPr>
              <a:t>						</a:t>
            </a:r>
            <a:r>
              <a:rPr lang="en-US" sz="2100" b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n-US" sz="2100" b="1" dirty="0" err="1" smtClean="0">
                <a:solidFill>
                  <a:srgbClr val="800000"/>
                </a:solidFill>
                <a:highlight>
                  <a:srgbClr val="FFFFFF"/>
                </a:highlight>
              </a:rPr>
              <a:t>MaxTileRow</a:t>
            </a:r>
            <a:r>
              <a:rPr lang="en-US" sz="2100" b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n-US" sz="2100" b="1" dirty="0" smtClean="0">
                <a:highlight>
                  <a:srgbClr val="FFFFFF"/>
                </a:highlight>
              </a:rPr>
              <a:t>14672</a:t>
            </a:r>
            <a:r>
              <a:rPr lang="en-US" sz="2100" b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n-US" sz="2100" b="1" dirty="0" err="1" smtClean="0">
                <a:solidFill>
                  <a:srgbClr val="800000"/>
                </a:solidFill>
                <a:highlight>
                  <a:srgbClr val="FFFFFF"/>
                </a:highlight>
              </a:rPr>
              <a:t>MaxTileRow</a:t>
            </a:r>
            <a:r>
              <a:rPr lang="en-US" sz="2100" b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100" b="1" dirty="0" smtClean="0">
              <a:highlight>
                <a:srgbClr val="FFFFFF"/>
              </a:highlight>
            </a:endParaRPr>
          </a:p>
          <a:p>
            <a:pPr marL="132290" indent="-132290">
              <a:spcBef>
                <a:spcPts val="500"/>
              </a:spcBef>
              <a:buNone/>
              <a:tabLst>
                <a:tab pos="650105" algn="l"/>
                <a:tab pos="1492974" algn="l"/>
                <a:tab pos="2339622" algn="l"/>
                <a:tab pos="3216508" algn="l"/>
                <a:tab pos="4063156" algn="l"/>
                <a:tab pos="4906023" algn="l"/>
                <a:tab pos="5752671" algn="l"/>
                <a:tab pos="6629557" algn="l"/>
              </a:tabLst>
              <a:defRPr/>
            </a:pPr>
            <a:r>
              <a:rPr lang="en-US" sz="2100" b="1" dirty="0" smtClean="0">
                <a:highlight>
                  <a:srgbClr val="FFFFFF"/>
                </a:highlight>
              </a:rPr>
              <a:t>						</a:t>
            </a:r>
            <a:r>
              <a:rPr lang="en-US" sz="2100" b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n-US" sz="2100" b="1" dirty="0" err="1" smtClean="0">
                <a:solidFill>
                  <a:srgbClr val="800000"/>
                </a:solidFill>
                <a:highlight>
                  <a:srgbClr val="FFFFFF"/>
                </a:highlight>
              </a:rPr>
              <a:t>MinTileCol</a:t>
            </a:r>
            <a:r>
              <a:rPr lang="en-US" sz="2100" b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n-US" sz="2100" b="1" dirty="0" smtClean="0">
                <a:highlight>
                  <a:srgbClr val="FFFFFF"/>
                </a:highlight>
              </a:rPr>
              <a:t>9791</a:t>
            </a:r>
            <a:r>
              <a:rPr lang="en-US" sz="2100" b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n-US" sz="2100" b="1" dirty="0" err="1" smtClean="0">
                <a:solidFill>
                  <a:srgbClr val="800000"/>
                </a:solidFill>
                <a:highlight>
                  <a:srgbClr val="FFFFFF"/>
                </a:highlight>
              </a:rPr>
              <a:t>MinTileCol</a:t>
            </a:r>
            <a:r>
              <a:rPr lang="en-US" sz="2100" b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100" b="1" dirty="0" smtClean="0">
              <a:highlight>
                <a:srgbClr val="FFFFFF"/>
              </a:highlight>
            </a:endParaRPr>
          </a:p>
          <a:p>
            <a:pPr marL="132290" indent="-132290">
              <a:spcBef>
                <a:spcPts val="500"/>
              </a:spcBef>
              <a:buNone/>
              <a:tabLst>
                <a:tab pos="650105" algn="l"/>
                <a:tab pos="1492974" algn="l"/>
                <a:tab pos="2339622" algn="l"/>
                <a:tab pos="3216508" algn="l"/>
                <a:tab pos="4063156" algn="l"/>
                <a:tab pos="4906023" algn="l"/>
                <a:tab pos="5752671" algn="l"/>
                <a:tab pos="6629557" algn="l"/>
              </a:tabLst>
              <a:defRPr/>
            </a:pPr>
            <a:r>
              <a:rPr lang="en-US" sz="2100" b="1" dirty="0" smtClean="0">
                <a:highlight>
                  <a:srgbClr val="FFFFFF"/>
                </a:highlight>
              </a:rPr>
              <a:t>						</a:t>
            </a:r>
            <a:r>
              <a:rPr lang="en-US" sz="2100" b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n-US" sz="2100" b="1" dirty="0" err="1" smtClean="0">
                <a:solidFill>
                  <a:srgbClr val="800000"/>
                </a:solidFill>
                <a:highlight>
                  <a:srgbClr val="FFFFFF"/>
                </a:highlight>
              </a:rPr>
              <a:t>MaxTileCol</a:t>
            </a:r>
            <a:r>
              <a:rPr lang="en-US" sz="2100" b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n-US" sz="2100" b="1" dirty="0" smtClean="0">
                <a:highlight>
                  <a:srgbClr val="FFFFFF"/>
                </a:highlight>
              </a:rPr>
              <a:t>9809</a:t>
            </a:r>
            <a:r>
              <a:rPr lang="en-US" sz="2100" b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n-US" sz="2100" b="1" dirty="0" err="1" smtClean="0">
                <a:solidFill>
                  <a:srgbClr val="800000"/>
                </a:solidFill>
                <a:highlight>
                  <a:srgbClr val="FFFFFF"/>
                </a:highlight>
              </a:rPr>
              <a:t>MaxTileCol</a:t>
            </a:r>
            <a:r>
              <a:rPr lang="en-US" sz="2100" b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100" b="1" dirty="0" smtClean="0">
              <a:highlight>
                <a:srgbClr val="FFFFFF"/>
              </a:highlight>
            </a:endParaRPr>
          </a:p>
          <a:p>
            <a:pPr marL="132290" indent="-132290">
              <a:spcBef>
                <a:spcPts val="500"/>
              </a:spcBef>
              <a:buNone/>
              <a:tabLst>
                <a:tab pos="650105" algn="l"/>
                <a:tab pos="1492974" algn="l"/>
                <a:tab pos="2339622" algn="l"/>
                <a:tab pos="3216508" algn="l"/>
                <a:tab pos="4063156" algn="l"/>
                <a:tab pos="4906023" algn="l"/>
                <a:tab pos="5752671" algn="l"/>
                <a:tab pos="6629557" algn="l"/>
              </a:tabLst>
              <a:defRPr/>
            </a:pPr>
            <a:r>
              <a:rPr lang="en-US" sz="2100" b="1" dirty="0" smtClean="0">
                <a:highlight>
                  <a:srgbClr val="FFFFFF"/>
                </a:highlight>
              </a:rPr>
              <a:t>					</a:t>
            </a:r>
            <a:r>
              <a:rPr lang="en-US" sz="2100" b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n-US" sz="2100" b="1" dirty="0" err="1" smtClean="0">
                <a:solidFill>
                  <a:srgbClr val="800000"/>
                </a:solidFill>
                <a:highlight>
                  <a:srgbClr val="FFFFFF"/>
                </a:highlight>
              </a:rPr>
              <a:t>TileMatrixLimits</a:t>
            </a:r>
            <a:r>
              <a:rPr lang="en-US" sz="2100" b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100" b="1" dirty="0" smtClean="0">
              <a:highlight>
                <a:srgbClr val="FFFFFF"/>
              </a:highlight>
            </a:endParaRPr>
          </a:p>
          <a:p>
            <a:pPr marL="132290" indent="-132290">
              <a:spcBef>
                <a:spcPts val="500"/>
              </a:spcBef>
              <a:buNone/>
              <a:tabLst>
                <a:tab pos="650105" algn="l"/>
                <a:tab pos="1492974" algn="l"/>
                <a:tab pos="2339622" algn="l"/>
                <a:tab pos="3216508" algn="l"/>
                <a:tab pos="4063156" algn="l"/>
                <a:tab pos="4906023" algn="l"/>
                <a:tab pos="5752671" algn="l"/>
                <a:tab pos="6629557" algn="l"/>
              </a:tabLst>
              <a:defRPr/>
            </a:pPr>
            <a:r>
              <a:rPr lang="en-US" sz="2100" dirty="0" smtClean="0">
                <a:highlight>
                  <a:srgbClr val="FFFFFF"/>
                </a:highlight>
              </a:rPr>
              <a:t>				</a:t>
            </a:r>
            <a:r>
              <a:rPr lang="en-US" sz="21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n-US" sz="2100" dirty="0" err="1" smtClean="0">
                <a:solidFill>
                  <a:srgbClr val="800000"/>
                </a:solidFill>
                <a:highlight>
                  <a:srgbClr val="FFFFFF"/>
                </a:highlight>
              </a:rPr>
              <a:t>TileMatrixSetLimits</a:t>
            </a:r>
            <a:r>
              <a:rPr lang="en-US" sz="21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100" dirty="0" smtClean="0">
              <a:highlight>
                <a:srgbClr val="FFFFFF"/>
              </a:highlight>
            </a:endParaRPr>
          </a:p>
          <a:p>
            <a:pPr marL="132290" indent="-132290">
              <a:spcBef>
                <a:spcPts val="500"/>
              </a:spcBef>
              <a:buNone/>
              <a:tabLst>
                <a:tab pos="650105" algn="l"/>
                <a:tab pos="1492974" algn="l"/>
                <a:tab pos="2339622" algn="l"/>
                <a:tab pos="3216508" algn="l"/>
                <a:tab pos="4063156" algn="l"/>
                <a:tab pos="4906023" algn="l"/>
                <a:tab pos="5752671" algn="l"/>
                <a:tab pos="6629557" algn="l"/>
              </a:tabLst>
              <a:defRPr/>
            </a:pPr>
            <a:r>
              <a:rPr lang="en-US" sz="2100" dirty="0" smtClean="0">
                <a:highlight>
                  <a:srgbClr val="FFFFFF"/>
                </a:highlight>
              </a:rPr>
              <a:t>			</a:t>
            </a:r>
            <a:r>
              <a:rPr lang="en-US" sz="21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n-US" sz="2100" dirty="0" err="1" smtClean="0">
                <a:solidFill>
                  <a:srgbClr val="800000"/>
                </a:solidFill>
                <a:highlight>
                  <a:srgbClr val="FFFFFF"/>
                </a:highlight>
              </a:rPr>
              <a:t>TileMatrixSetLink</a:t>
            </a:r>
            <a:r>
              <a:rPr lang="en-US" sz="21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100" dirty="0" smtClean="0">
              <a:highlight>
                <a:srgbClr val="FFFFFF"/>
              </a:highlight>
            </a:endParaRPr>
          </a:p>
          <a:p>
            <a:pPr marL="132290" indent="-132290">
              <a:spcBef>
                <a:spcPts val="500"/>
              </a:spcBef>
              <a:buNone/>
              <a:tabLst>
                <a:tab pos="650105" algn="l"/>
                <a:tab pos="1492974" algn="l"/>
                <a:tab pos="2339622" algn="l"/>
                <a:tab pos="3216508" algn="l"/>
                <a:tab pos="4063156" algn="l"/>
                <a:tab pos="4906023" algn="l"/>
                <a:tab pos="5752671" algn="l"/>
                <a:tab pos="6629557" algn="l"/>
              </a:tabLst>
              <a:defRPr/>
            </a:pPr>
            <a:r>
              <a:rPr lang="en-US" sz="2100" dirty="0" smtClean="0">
                <a:highlight>
                  <a:srgbClr val="FFFFFF"/>
                </a:highlight>
              </a:rPr>
              <a:t>			</a:t>
            </a:r>
            <a:r>
              <a:rPr lang="en-US" sz="21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n-US" sz="2100" dirty="0" err="1" smtClean="0">
                <a:solidFill>
                  <a:srgbClr val="800000"/>
                </a:solidFill>
                <a:highlight>
                  <a:srgbClr val="FFFFFF"/>
                </a:highlight>
              </a:rPr>
              <a:t>ResourceURL</a:t>
            </a:r>
            <a:r>
              <a:rPr lang="en-US" sz="2100" dirty="0" smtClean="0">
                <a:solidFill>
                  <a:srgbClr val="FF0000"/>
                </a:solidFill>
                <a:highlight>
                  <a:srgbClr val="FFFFFF"/>
                </a:highlight>
              </a:rPr>
              <a:t> format</a:t>
            </a:r>
            <a:r>
              <a:rPr lang="en-US" sz="21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="</a:t>
            </a:r>
            <a:r>
              <a:rPr lang="en-US" sz="2100" dirty="0" smtClean="0">
                <a:highlight>
                  <a:srgbClr val="FFFFFF"/>
                </a:highlight>
              </a:rPr>
              <a:t>image/jpeg</a:t>
            </a:r>
            <a:r>
              <a:rPr lang="en-US" sz="21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"</a:t>
            </a:r>
            <a:r>
              <a:rPr lang="en-US" sz="2100" dirty="0" smtClean="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  <a:r>
              <a:rPr lang="en-US" sz="2100" dirty="0" err="1" smtClean="0">
                <a:solidFill>
                  <a:srgbClr val="FF0000"/>
                </a:solidFill>
                <a:highlight>
                  <a:srgbClr val="FFFFFF"/>
                </a:highlight>
              </a:rPr>
              <a:t>resourceType</a:t>
            </a:r>
            <a:r>
              <a:rPr lang="en-US" sz="21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="</a:t>
            </a:r>
            <a:r>
              <a:rPr lang="en-US" sz="2100" dirty="0" smtClean="0">
                <a:highlight>
                  <a:srgbClr val="FFFFFF"/>
                </a:highlight>
              </a:rPr>
              <a:t>tile</a:t>
            </a:r>
            <a:r>
              <a:rPr lang="en-US" sz="21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"</a:t>
            </a:r>
            <a:r>
              <a:rPr lang="en-US" sz="2100" dirty="0" smtClean="0">
                <a:solidFill>
                  <a:srgbClr val="FF0000"/>
                </a:solidFill>
                <a:highlight>
                  <a:srgbClr val="FFFFFF"/>
                </a:highlight>
              </a:rPr>
              <a:t> template</a:t>
            </a:r>
            <a:r>
              <a:rPr lang="en-US" sz="21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="</a:t>
            </a:r>
            <a:r>
              <a:rPr lang="en-US" sz="2100" dirty="0" smtClean="0">
                <a:highlight>
                  <a:srgbClr val="FFFFFF"/>
                </a:highlight>
              </a:rPr>
              <a:t>http://www.ogc.uab.es/SITiled/GeoEye_Haiti_M/{TileMatrixSet}/{TileMatrix}/{TileCol}/{TileRow}.jpg</a:t>
            </a:r>
            <a:r>
              <a:rPr lang="en-US" sz="21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"/&gt;</a:t>
            </a:r>
            <a:endParaRPr lang="en-US" sz="2100" dirty="0" smtClean="0">
              <a:highlight>
                <a:srgbClr val="FFFFFF"/>
              </a:highlight>
            </a:endParaRPr>
          </a:p>
          <a:p>
            <a:pPr marL="132290" indent="-132290">
              <a:spcBef>
                <a:spcPts val="500"/>
              </a:spcBef>
              <a:buNone/>
              <a:tabLst>
                <a:tab pos="650105" algn="l"/>
                <a:tab pos="1492974" algn="l"/>
                <a:tab pos="2339622" algn="l"/>
                <a:tab pos="3216508" algn="l"/>
                <a:tab pos="4063156" algn="l"/>
                <a:tab pos="4906023" algn="l"/>
                <a:tab pos="5752671" algn="l"/>
                <a:tab pos="6629557" algn="l"/>
              </a:tabLst>
              <a:defRPr/>
            </a:pPr>
            <a:r>
              <a:rPr lang="en-US" sz="2100" dirty="0" smtClean="0">
                <a:highlight>
                  <a:srgbClr val="FFFFFF"/>
                </a:highlight>
              </a:rPr>
              <a:t>		</a:t>
            </a:r>
            <a:r>
              <a:rPr lang="en-US" sz="21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n-US" sz="2100" dirty="0" smtClean="0">
                <a:solidFill>
                  <a:srgbClr val="800000"/>
                </a:solidFill>
                <a:highlight>
                  <a:srgbClr val="FFFFFF"/>
                </a:highlight>
              </a:rPr>
              <a:t>Layer</a:t>
            </a:r>
            <a:r>
              <a:rPr lang="en-US" sz="21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100" dirty="0" smtClean="0">
              <a:highlight>
                <a:srgbClr val="FFFFFF"/>
              </a:highlight>
            </a:endParaRPr>
          </a:p>
          <a:p>
            <a:pPr marL="132290" indent="-132290">
              <a:spcBef>
                <a:spcPts val="500"/>
              </a:spcBef>
              <a:buNone/>
              <a:tabLst>
                <a:tab pos="650105" algn="l"/>
                <a:tab pos="1492974" algn="l"/>
                <a:tab pos="2339622" algn="l"/>
                <a:tab pos="3216508" algn="l"/>
                <a:tab pos="4063156" algn="l"/>
                <a:tab pos="4906023" algn="l"/>
                <a:tab pos="5752671" algn="l"/>
                <a:tab pos="6629557" algn="l"/>
              </a:tabLst>
              <a:defRPr/>
            </a:pPr>
            <a:r>
              <a:rPr lang="en-US" sz="2100" dirty="0" smtClean="0">
                <a:highlight>
                  <a:srgbClr val="FFFFFF"/>
                </a:highlight>
              </a:rPr>
              <a:t>		</a:t>
            </a:r>
            <a:r>
              <a:rPr lang="en-US" sz="2100" i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n-US" sz="2100" i="1" dirty="0" err="1" smtClean="0">
                <a:solidFill>
                  <a:srgbClr val="800000"/>
                </a:solidFill>
                <a:highlight>
                  <a:srgbClr val="FFFFFF"/>
                </a:highlight>
              </a:rPr>
              <a:t>TileMatrixSet</a:t>
            </a:r>
            <a:r>
              <a:rPr lang="en-US" sz="2100" i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100" i="1" dirty="0" smtClean="0">
              <a:highlight>
                <a:srgbClr val="FFFFFF"/>
              </a:highlight>
            </a:endParaRPr>
          </a:p>
          <a:p>
            <a:pPr marL="132290" indent="-132290">
              <a:spcBef>
                <a:spcPts val="500"/>
              </a:spcBef>
              <a:buNone/>
              <a:tabLst>
                <a:tab pos="650105" algn="l"/>
                <a:tab pos="1492974" algn="l"/>
                <a:tab pos="2339622" algn="l"/>
                <a:tab pos="3216508" algn="l"/>
                <a:tab pos="4063156" algn="l"/>
                <a:tab pos="4906023" algn="l"/>
                <a:tab pos="5752671" algn="l"/>
                <a:tab pos="6629557" algn="l"/>
              </a:tabLst>
              <a:defRPr/>
            </a:pPr>
            <a:r>
              <a:rPr lang="en-US" sz="2100" i="1" dirty="0" smtClean="0">
                <a:highlight>
                  <a:srgbClr val="FFFFFF"/>
                </a:highlight>
              </a:rPr>
              <a:t>			</a:t>
            </a:r>
            <a:r>
              <a:rPr lang="en-US" sz="2100" i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n-US" sz="2100" i="1" dirty="0" err="1" smtClean="0">
                <a:solidFill>
                  <a:srgbClr val="800000"/>
                </a:solidFill>
                <a:highlight>
                  <a:srgbClr val="FFFFFF"/>
                </a:highlight>
              </a:rPr>
              <a:t>ows:Title</a:t>
            </a:r>
            <a:r>
              <a:rPr lang="en-US" sz="2100" i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n-US" sz="2100" i="1" dirty="0" err="1" smtClean="0">
                <a:highlight>
                  <a:srgbClr val="FFFFFF"/>
                </a:highlight>
              </a:rPr>
              <a:t>TileMatrixSet</a:t>
            </a:r>
            <a:r>
              <a:rPr lang="en-US" sz="2100" i="1" dirty="0" smtClean="0">
                <a:highlight>
                  <a:srgbClr val="FFFFFF"/>
                </a:highlight>
              </a:rPr>
              <a:t> per </a:t>
            </a:r>
            <a:r>
              <a:rPr lang="en-US" sz="2100" i="1" dirty="0" err="1" smtClean="0">
                <a:highlight>
                  <a:srgbClr val="FFFFFF"/>
                </a:highlight>
              </a:rPr>
              <a:t>Haiti_WMTS</a:t>
            </a:r>
            <a:r>
              <a:rPr lang="en-US" sz="2100" i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n-US" sz="2100" i="1" dirty="0" err="1" smtClean="0">
                <a:solidFill>
                  <a:srgbClr val="800000"/>
                </a:solidFill>
                <a:highlight>
                  <a:srgbClr val="FFFFFF"/>
                </a:highlight>
              </a:rPr>
              <a:t>ows:Title</a:t>
            </a:r>
            <a:r>
              <a:rPr lang="en-US" sz="2100" i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100" i="1" dirty="0" smtClean="0">
              <a:highlight>
                <a:srgbClr val="FFFFFF"/>
              </a:highlight>
            </a:endParaRPr>
          </a:p>
          <a:p>
            <a:pPr marL="132290" indent="-132290">
              <a:spcBef>
                <a:spcPts val="500"/>
              </a:spcBef>
              <a:buNone/>
              <a:tabLst>
                <a:tab pos="650105" algn="l"/>
                <a:tab pos="1492974" algn="l"/>
                <a:tab pos="2339622" algn="l"/>
                <a:tab pos="3216508" algn="l"/>
                <a:tab pos="4063156" algn="l"/>
                <a:tab pos="4906023" algn="l"/>
                <a:tab pos="5752671" algn="l"/>
                <a:tab pos="6629557" algn="l"/>
              </a:tabLst>
              <a:defRPr/>
            </a:pPr>
            <a:r>
              <a:rPr lang="en-US" sz="2100" i="1" dirty="0" smtClean="0">
                <a:highlight>
                  <a:srgbClr val="FFFFFF"/>
                </a:highlight>
              </a:rPr>
              <a:t>			</a:t>
            </a:r>
            <a:r>
              <a:rPr lang="en-US" sz="2100" i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n-US" sz="2100" i="1" dirty="0" err="1" smtClean="0">
                <a:solidFill>
                  <a:srgbClr val="800000"/>
                </a:solidFill>
                <a:highlight>
                  <a:srgbClr val="FFFFFF"/>
                </a:highlight>
              </a:rPr>
              <a:t>ows:Identifier</a:t>
            </a:r>
            <a:r>
              <a:rPr lang="en-US" sz="2100" i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n-US" sz="2100" i="1" dirty="0" err="1" smtClean="0">
                <a:highlight>
                  <a:srgbClr val="FFFFFF"/>
                </a:highlight>
              </a:rPr>
              <a:t>WorldSphericalMercator</a:t>
            </a:r>
            <a:r>
              <a:rPr lang="en-US" sz="2100" i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n-US" sz="2100" i="1" dirty="0" err="1" smtClean="0">
                <a:solidFill>
                  <a:srgbClr val="800000"/>
                </a:solidFill>
                <a:highlight>
                  <a:srgbClr val="FFFFFF"/>
                </a:highlight>
              </a:rPr>
              <a:t>ows:Identifier</a:t>
            </a:r>
            <a:r>
              <a:rPr lang="en-US" sz="2100" i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100" i="1" dirty="0" smtClean="0">
              <a:highlight>
                <a:srgbClr val="FFFFFF"/>
              </a:highlight>
            </a:endParaRPr>
          </a:p>
          <a:p>
            <a:pPr marL="132290" indent="-132290">
              <a:spcBef>
                <a:spcPts val="500"/>
              </a:spcBef>
              <a:buNone/>
              <a:tabLst>
                <a:tab pos="650105" algn="l"/>
                <a:tab pos="1492974" algn="l"/>
                <a:tab pos="2339622" algn="l"/>
                <a:tab pos="3216508" algn="l"/>
                <a:tab pos="4063156" algn="l"/>
                <a:tab pos="4906023" algn="l"/>
                <a:tab pos="5752671" algn="l"/>
                <a:tab pos="6629557" algn="l"/>
              </a:tabLst>
              <a:defRPr/>
            </a:pPr>
            <a:r>
              <a:rPr lang="en-US" sz="2100" i="1" dirty="0" smtClean="0">
                <a:highlight>
                  <a:srgbClr val="FFFFFF"/>
                </a:highlight>
              </a:rPr>
              <a:t>			</a:t>
            </a:r>
            <a:r>
              <a:rPr lang="en-US" sz="2100" i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n-US" sz="2100" i="1" dirty="0" err="1" smtClean="0">
                <a:solidFill>
                  <a:srgbClr val="800000"/>
                </a:solidFill>
                <a:highlight>
                  <a:srgbClr val="FFFFFF"/>
                </a:highlight>
              </a:rPr>
              <a:t>WellKnownScaleSet</a:t>
            </a:r>
            <a:r>
              <a:rPr lang="en-US" sz="2100" i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n-US" sz="2100" i="1" dirty="0" smtClean="0">
                <a:highlight>
                  <a:srgbClr val="FFFFFF"/>
                </a:highlight>
              </a:rPr>
              <a:t>urn:ogc:def:wkss:OGC:1.0:GoogleMapsCompatible</a:t>
            </a:r>
            <a:r>
              <a:rPr lang="en-US" sz="2100" i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n-US" sz="2100" i="1" dirty="0" err="1" smtClean="0">
                <a:solidFill>
                  <a:srgbClr val="800000"/>
                </a:solidFill>
                <a:highlight>
                  <a:srgbClr val="FFFFFF"/>
                </a:highlight>
              </a:rPr>
              <a:t>WellKnownScaleSet</a:t>
            </a:r>
            <a:r>
              <a:rPr lang="en-US" sz="2100" i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100" i="1" dirty="0" smtClean="0">
              <a:highlight>
                <a:srgbClr val="FFFFFF"/>
              </a:highlight>
            </a:endParaRPr>
          </a:p>
          <a:p>
            <a:pPr marL="132290" indent="-132290">
              <a:spcBef>
                <a:spcPts val="500"/>
              </a:spcBef>
              <a:buNone/>
              <a:tabLst>
                <a:tab pos="650105" algn="l"/>
                <a:tab pos="1492974" algn="l"/>
                <a:tab pos="2339622" algn="l"/>
                <a:tab pos="3216508" algn="l"/>
                <a:tab pos="4063156" algn="l"/>
                <a:tab pos="4906023" algn="l"/>
                <a:tab pos="5752671" algn="l"/>
                <a:tab pos="6629557" algn="l"/>
              </a:tabLst>
              <a:defRPr/>
            </a:pPr>
            <a:r>
              <a:rPr lang="en-US" sz="2100" i="1" dirty="0" smtClean="0">
                <a:highlight>
                  <a:srgbClr val="FFFFFF"/>
                </a:highlight>
              </a:rPr>
              <a:t>			</a:t>
            </a:r>
            <a:r>
              <a:rPr lang="en-US" sz="2100" i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n-US" sz="2100" i="1" dirty="0" err="1" smtClean="0">
                <a:solidFill>
                  <a:srgbClr val="800000"/>
                </a:solidFill>
                <a:highlight>
                  <a:srgbClr val="FFFFFF"/>
                </a:highlight>
              </a:rPr>
              <a:t>TileMatrix</a:t>
            </a:r>
            <a:r>
              <a:rPr lang="en-US" sz="2100" i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100" i="1" dirty="0" smtClean="0">
              <a:highlight>
                <a:srgbClr val="FFFFFF"/>
              </a:highlight>
            </a:endParaRPr>
          </a:p>
          <a:p>
            <a:pPr marL="132290" indent="-132290">
              <a:spcBef>
                <a:spcPts val="500"/>
              </a:spcBef>
              <a:buNone/>
              <a:tabLst>
                <a:tab pos="650105" algn="l"/>
                <a:tab pos="1492974" algn="l"/>
                <a:tab pos="2339622" algn="l"/>
                <a:tab pos="3216508" algn="l"/>
                <a:tab pos="4063156" algn="l"/>
                <a:tab pos="4906023" algn="l"/>
                <a:tab pos="5752671" algn="l"/>
                <a:tab pos="6629557" algn="l"/>
              </a:tabLst>
              <a:defRPr/>
            </a:pPr>
            <a:r>
              <a:rPr lang="en-US" sz="2100" i="1" dirty="0" smtClean="0">
                <a:highlight>
                  <a:srgbClr val="FFFFFF"/>
                </a:highlight>
              </a:rPr>
              <a:t>				</a:t>
            </a:r>
            <a:r>
              <a:rPr lang="en-US" sz="2100" i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n-US" sz="2100" i="1" dirty="0" err="1" smtClean="0">
                <a:solidFill>
                  <a:srgbClr val="800000"/>
                </a:solidFill>
                <a:highlight>
                  <a:srgbClr val="FFFFFF"/>
                </a:highlight>
              </a:rPr>
              <a:t>ows:Identifier</a:t>
            </a:r>
            <a:r>
              <a:rPr lang="en-US" sz="2100" i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n-US" sz="2100" i="1" dirty="0" smtClean="0">
                <a:highlight>
                  <a:srgbClr val="FFFFFF"/>
                </a:highlight>
              </a:rPr>
              <a:t>15</a:t>
            </a:r>
            <a:r>
              <a:rPr lang="en-US" sz="2100" i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n-US" sz="2100" i="1" dirty="0" err="1" smtClean="0">
                <a:solidFill>
                  <a:srgbClr val="800000"/>
                </a:solidFill>
                <a:highlight>
                  <a:srgbClr val="FFFFFF"/>
                </a:highlight>
              </a:rPr>
              <a:t>ows:Identifier</a:t>
            </a:r>
            <a:r>
              <a:rPr lang="en-US" sz="2100" i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100" i="1" dirty="0" smtClean="0">
              <a:highlight>
                <a:srgbClr val="FFFFFF"/>
              </a:highlight>
            </a:endParaRPr>
          </a:p>
          <a:p>
            <a:pPr marL="132290" indent="-132290">
              <a:spcBef>
                <a:spcPts val="500"/>
              </a:spcBef>
              <a:buNone/>
              <a:tabLst>
                <a:tab pos="650105" algn="l"/>
                <a:tab pos="1492974" algn="l"/>
                <a:tab pos="2339622" algn="l"/>
                <a:tab pos="3216508" algn="l"/>
                <a:tab pos="4063156" algn="l"/>
                <a:tab pos="4906023" algn="l"/>
                <a:tab pos="5752671" algn="l"/>
                <a:tab pos="6629557" algn="l"/>
              </a:tabLst>
              <a:defRPr/>
            </a:pPr>
            <a:r>
              <a:rPr lang="en-US" sz="2100" i="1" dirty="0" smtClean="0">
                <a:highlight>
                  <a:srgbClr val="FFFFFF"/>
                </a:highlight>
              </a:rPr>
              <a:t>				</a:t>
            </a:r>
            <a:r>
              <a:rPr lang="en-US" sz="2100" i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n-US" sz="2100" i="1" dirty="0" err="1" smtClean="0">
                <a:solidFill>
                  <a:srgbClr val="800000"/>
                </a:solidFill>
                <a:highlight>
                  <a:srgbClr val="FFFFFF"/>
                </a:highlight>
              </a:rPr>
              <a:t>ScaleDenominator</a:t>
            </a:r>
            <a:r>
              <a:rPr lang="en-US" sz="2100" i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n-US" sz="2100" i="1" dirty="0" smtClean="0">
                <a:highlight>
                  <a:srgbClr val="FFFFFF"/>
                </a:highlight>
              </a:rPr>
              <a:t>17061.83667080</a:t>
            </a:r>
            <a:r>
              <a:rPr lang="en-US" sz="2100" i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n-US" sz="2100" i="1" dirty="0" err="1" smtClean="0">
                <a:solidFill>
                  <a:srgbClr val="800000"/>
                </a:solidFill>
                <a:highlight>
                  <a:srgbClr val="FFFFFF"/>
                </a:highlight>
              </a:rPr>
              <a:t>ScaleDenominator</a:t>
            </a:r>
            <a:r>
              <a:rPr lang="en-US" sz="2100" i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100" i="1" dirty="0" smtClean="0">
              <a:highlight>
                <a:srgbClr val="FFFFFF"/>
              </a:highlight>
            </a:endParaRPr>
          </a:p>
          <a:p>
            <a:pPr marL="132290" indent="-132290">
              <a:spcBef>
                <a:spcPts val="500"/>
              </a:spcBef>
              <a:buNone/>
              <a:tabLst>
                <a:tab pos="650105" algn="l"/>
                <a:tab pos="1492974" algn="l"/>
                <a:tab pos="2339622" algn="l"/>
                <a:tab pos="3216508" algn="l"/>
                <a:tab pos="4063156" algn="l"/>
                <a:tab pos="4906023" algn="l"/>
                <a:tab pos="5752671" algn="l"/>
                <a:tab pos="6629557" algn="l"/>
              </a:tabLst>
              <a:defRPr/>
            </a:pPr>
            <a:r>
              <a:rPr lang="en-US" sz="2100" i="1" dirty="0" smtClean="0">
                <a:highlight>
                  <a:srgbClr val="FFFFFF"/>
                </a:highlight>
              </a:rPr>
              <a:t>				</a:t>
            </a:r>
            <a:r>
              <a:rPr lang="en-US" sz="2100" i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n-US" sz="2100" i="1" dirty="0" err="1" smtClean="0">
                <a:solidFill>
                  <a:srgbClr val="800000"/>
                </a:solidFill>
                <a:highlight>
                  <a:srgbClr val="FFFFFF"/>
                </a:highlight>
              </a:rPr>
              <a:t>TopLeftCorner</a:t>
            </a:r>
            <a:r>
              <a:rPr lang="en-US" sz="2100" i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n-US" sz="2100" i="1" dirty="0" smtClean="0">
                <a:highlight>
                  <a:srgbClr val="FFFFFF"/>
                </a:highlight>
              </a:rPr>
              <a:t>-20037508.3427892 20037508.3427892</a:t>
            </a:r>
            <a:r>
              <a:rPr lang="en-US" sz="2100" i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n-US" sz="2100" i="1" dirty="0" err="1" smtClean="0">
                <a:solidFill>
                  <a:srgbClr val="800000"/>
                </a:solidFill>
                <a:highlight>
                  <a:srgbClr val="FFFFFF"/>
                </a:highlight>
              </a:rPr>
              <a:t>TopLeftCorner</a:t>
            </a:r>
            <a:r>
              <a:rPr lang="en-US" sz="2100" i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100" i="1" dirty="0" smtClean="0">
              <a:highlight>
                <a:srgbClr val="FFFFFF"/>
              </a:highlight>
            </a:endParaRPr>
          </a:p>
          <a:p>
            <a:pPr marL="132290" indent="-132290">
              <a:spcBef>
                <a:spcPts val="500"/>
              </a:spcBef>
              <a:buNone/>
              <a:tabLst>
                <a:tab pos="650105" algn="l"/>
                <a:tab pos="1492974" algn="l"/>
                <a:tab pos="2339622" algn="l"/>
                <a:tab pos="3216508" algn="l"/>
                <a:tab pos="4063156" algn="l"/>
                <a:tab pos="4906023" algn="l"/>
                <a:tab pos="5752671" algn="l"/>
                <a:tab pos="6629557" algn="l"/>
              </a:tabLst>
              <a:defRPr/>
            </a:pPr>
            <a:r>
              <a:rPr lang="en-US" sz="2100" i="1" dirty="0" smtClean="0">
                <a:highlight>
                  <a:srgbClr val="FFFFFF"/>
                </a:highlight>
              </a:rPr>
              <a:t>				</a:t>
            </a:r>
            <a:r>
              <a:rPr lang="en-US" sz="2100" i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n-US" sz="2100" i="1" dirty="0" err="1" smtClean="0">
                <a:solidFill>
                  <a:srgbClr val="800000"/>
                </a:solidFill>
                <a:highlight>
                  <a:srgbClr val="FFFFFF"/>
                </a:highlight>
              </a:rPr>
              <a:t>TileWidth</a:t>
            </a:r>
            <a:r>
              <a:rPr lang="en-US" sz="2100" i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n-US" sz="2100" i="1" dirty="0" smtClean="0">
                <a:highlight>
                  <a:srgbClr val="FFFFFF"/>
                </a:highlight>
              </a:rPr>
              <a:t>256</a:t>
            </a:r>
            <a:r>
              <a:rPr lang="en-US" sz="2100" i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n-US" sz="2100" i="1" dirty="0" err="1" smtClean="0">
                <a:solidFill>
                  <a:srgbClr val="800000"/>
                </a:solidFill>
                <a:highlight>
                  <a:srgbClr val="FFFFFF"/>
                </a:highlight>
              </a:rPr>
              <a:t>TileWidth</a:t>
            </a:r>
            <a:r>
              <a:rPr lang="en-US" sz="2100" i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100" i="1" dirty="0" smtClean="0">
              <a:highlight>
                <a:srgbClr val="FFFFFF"/>
              </a:highlight>
            </a:endParaRPr>
          </a:p>
          <a:p>
            <a:pPr marL="132290" indent="-132290">
              <a:spcBef>
                <a:spcPts val="500"/>
              </a:spcBef>
              <a:buNone/>
              <a:tabLst>
                <a:tab pos="650105" algn="l"/>
                <a:tab pos="1492974" algn="l"/>
                <a:tab pos="2339622" algn="l"/>
                <a:tab pos="3216508" algn="l"/>
                <a:tab pos="4063156" algn="l"/>
                <a:tab pos="4906023" algn="l"/>
                <a:tab pos="5752671" algn="l"/>
                <a:tab pos="6629557" algn="l"/>
              </a:tabLst>
              <a:defRPr/>
            </a:pPr>
            <a:r>
              <a:rPr lang="en-US" sz="2100" i="1" dirty="0" smtClean="0">
                <a:highlight>
                  <a:srgbClr val="FFFFFF"/>
                </a:highlight>
              </a:rPr>
              <a:t>				</a:t>
            </a:r>
            <a:r>
              <a:rPr lang="en-US" sz="2100" i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n-US" sz="2100" i="1" dirty="0" err="1" smtClean="0">
                <a:solidFill>
                  <a:srgbClr val="800000"/>
                </a:solidFill>
                <a:highlight>
                  <a:srgbClr val="FFFFFF"/>
                </a:highlight>
              </a:rPr>
              <a:t>TileHeight</a:t>
            </a:r>
            <a:r>
              <a:rPr lang="en-US" sz="2100" i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n-US" sz="2100" i="1" dirty="0" smtClean="0">
                <a:highlight>
                  <a:srgbClr val="FFFFFF"/>
                </a:highlight>
              </a:rPr>
              <a:t>256</a:t>
            </a:r>
            <a:r>
              <a:rPr lang="en-US" sz="2100" i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n-US" sz="2100" i="1" dirty="0" err="1" smtClean="0">
                <a:solidFill>
                  <a:srgbClr val="800000"/>
                </a:solidFill>
                <a:highlight>
                  <a:srgbClr val="FFFFFF"/>
                </a:highlight>
              </a:rPr>
              <a:t>TileHeight</a:t>
            </a:r>
            <a:r>
              <a:rPr lang="en-US" sz="2100" i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100" i="1" dirty="0" smtClean="0">
              <a:highlight>
                <a:srgbClr val="FFFFFF"/>
              </a:highlight>
            </a:endParaRPr>
          </a:p>
          <a:p>
            <a:pPr marL="132290" indent="-132290">
              <a:spcBef>
                <a:spcPts val="500"/>
              </a:spcBef>
              <a:buNone/>
              <a:tabLst>
                <a:tab pos="650105" algn="l"/>
                <a:tab pos="1492974" algn="l"/>
                <a:tab pos="2339622" algn="l"/>
                <a:tab pos="3216508" algn="l"/>
                <a:tab pos="4063156" algn="l"/>
                <a:tab pos="4906023" algn="l"/>
                <a:tab pos="5752671" algn="l"/>
                <a:tab pos="6629557" algn="l"/>
              </a:tabLst>
              <a:defRPr/>
            </a:pPr>
            <a:r>
              <a:rPr lang="en-US" sz="2100" i="1" dirty="0" smtClean="0">
                <a:highlight>
                  <a:srgbClr val="FFFFFF"/>
                </a:highlight>
              </a:rPr>
              <a:t>				</a:t>
            </a:r>
            <a:r>
              <a:rPr lang="en-US" sz="2100" i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n-US" sz="2100" i="1" dirty="0" err="1" smtClean="0">
                <a:solidFill>
                  <a:srgbClr val="800000"/>
                </a:solidFill>
                <a:highlight>
                  <a:srgbClr val="FFFFFF"/>
                </a:highlight>
              </a:rPr>
              <a:t>MatrixWidth</a:t>
            </a:r>
            <a:r>
              <a:rPr lang="en-US" sz="2100" i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n-US" sz="2100" i="1" dirty="0" smtClean="0">
                <a:highlight>
                  <a:srgbClr val="FFFFFF"/>
                </a:highlight>
              </a:rPr>
              <a:t>32768</a:t>
            </a:r>
            <a:r>
              <a:rPr lang="en-US" sz="2100" i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n-US" sz="2100" i="1" dirty="0" err="1" smtClean="0">
                <a:solidFill>
                  <a:srgbClr val="800000"/>
                </a:solidFill>
                <a:highlight>
                  <a:srgbClr val="FFFFFF"/>
                </a:highlight>
              </a:rPr>
              <a:t>MatrixWidth</a:t>
            </a:r>
            <a:r>
              <a:rPr lang="en-US" sz="2100" i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100" i="1" dirty="0" smtClean="0">
              <a:highlight>
                <a:srgbClr val="FFFFFF"/>
              </a:highlight>
            </a:endParaRPr>
          </a:p>
          <a:p>
            <a:pPr marL="132290" indent="-132290">
              <a:spcBef>
                <a:spcPts val="500"/>
              </a:spcBef>
              <a:buNone/>
              <a:tabLst>
                <a:tab pos="650105" algn="l"/>
                <a:tab pos="1492974" algn="l"/>
                <a:tab pos="2339622" algn="l"/>
                <a:tab pos="3216508" algn="l"/>
                <a:tab pos="4063156" algn="l"/>
                <a:tab pos="4906023" algn="l"/>
                <a:tab pos="5752671" algn="l"/>
                <a:tab pos="6629557" algn="l"/>
              </a:tabLst>
              <a:defRPr/>
            </a:pPr>
            <a:r>
              <a:rPr lang="en-US" sz="2100" i="1" dirty="0" smtClean="0">
                <a:highlight>
                  <a:srgbClr val="FFFFFF"/>
                </a:highlight>
              </a:rPr>
              <a:t>				</a:t>
            </a:r>
            <a:r>
              <a:rPr lang="en-US" sz="2100" i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n-US" sz="2100" i="1" dirty="0" err="1" smtClean="0">
                <a:solidFill>
                  <a:srgbClr val="800000"/>
                </a:solidFill>
                <a:highlight>
                  <a:srgbClr val="FFFFFF"/>
                </a:highlight>
              </a:rPr>
              <a:t>MatrixHeight</a:t>
            </a:r>
            <a:r>
              <a:rPr lang="en-US" sz="2100" i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n-US" sz="2100" i="1" dirty="0" smtClean="0">
                <a:highlight>
                  <a:srgbClr val="FFFFFF"/>
                </a:highlight>
              </a:rPr>
              <a:t>32768</a:t>
            </a:r>
            <a:r>
              <a:rPr lang="en-US" sz="2100" i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n-US" sz="2100" i="1" dirty="0" err="1" smtClean="0">
                <a:solidFill>
                  <a:srgbClr val="800000"/>
                </a:solidFill>
                <a:highlight>
                  <a:srgbClr val="FFFFFF"/>
                </a:highlight>
              </a:rPr>
              <a:t>MatrixHeight</a:t>
            </a:r>
            <a:r>
              <a:rPr lang="en-US" sz="2100" i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100" i="1" dirty="0" smtClean="0">
              <a:highlight>
                <a:srgbClr val="FFFFFF"/>
              </a:highlight>
            </a:endParaRPr>
          </a:p>
          <a:p>
            <a:pPr marL="132290" indent="-132290">
              <a:spcBef>
                <a:spcPts val="500"/>
              </a:spcBef>
              <a:buNone/>
              <a:tabLst>
                <a:tab pos="650105" algn="l"/>
                <a:tab pos="1492974" algn="l"/>
                <a:tab pos="2339622" algn="l"/>
                <a:tab pos="3216508" algn="l"/>
                <a:tab pos="4063156" algn="l"/>
                <a:tab pos="4906023" algn="l"/>
                <a:tab pos="5752671" algn="l"/>
                <a:tab pos="6629557" algn="l"/>
              </a:tabLst>
              <a:defRPr/>
            </a:pPr>
            <a:r>
              <a:rPr lang="en-US" sz="2100" i="1" dirty="0" smtClean="0">
                <a:highlight>
                  <a:srgbClr val="FFFFFF"/>
                </a:highlight>
              </a:rPr>
              <a:t>			</a:t>
            </a:r>
            <a:r>
              <a:rPr lang="en-US" sz="2100" i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n-US" sz="2100" i="1" dirty="0" err="1" smtClean="0">
                <a:solidFill>
                  <a:srgbClr val="800000"/>
                </a:solidFill>
                <a:highlight>
                  <a:srgbClr val="FFFFFF"/>
                </a:highlight>
              </a:rPr>
              <a:t>TileMatrix</a:t>
            </a:r>
            <a:r>
              <a:rPr lang="en-US" sz="2100" i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100" i="1" dirty="0" smtClean="0">
              <a:highlight>
                <a:srgbClr val="FFFFFF"/>
              </a:highlight>
            </a:endParaRPr>
          </a:p>
          <a:p>
            <a:pPr marL="132290" indent="-132290">
              <a:spcBef>
                <a:spcPts val="500"/>
              </a:spcBef>
              <a:buNone/>
              <a:tabLst>
                <a:tab pos="650105" algn="l"/>
                <a:tab pos="1492974" algn="l"/>
                <a:tab pos="2339622" algn="l"/>
                <a:tab pos="3216508" algn="l"/>
                <a:tab pos="4063156" algn="l"/>
                <a:tab pos="4906023" algn="l"/>
                <a:tab pos="5752671" algn="l"/>
                <a:tab pos="6629557" algn="l"/>
              </a:tabLst>
              <a:defRPr/>
            </a:pPr>
            <a:r>
              <a:rPr lang="en-US" sz="2100" i="1" dirty="0" smtClean="0">
                <a:highlight>
                  <a:srgbClr val="FFFFFF"/>
                </a:highlight>
              </a:rPr>
              <a:t>		</a:t>
            </a:r>
            <a:r>
              <a:rPr lang="en-US" sz="2100" i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n-US" sz="2100" i="1" dirty="0" err="1" smtClean="0">
                <a:solidFill>
                  <a:srgbClr val="800000"/>
                </a:solidFill>
                <a:highlight>
                  <a:srgbClr val="FFFFFF"/>
                </a:highlight>
              </a:rPr>
              <a:t>TileMatrixSet</a:t>
            </a:r>
            <a:r>
              <a:rPr lang="en-US" sz="2100" i="1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100" i="1" dirty="0" smtClean="0">
              <a:highlight>
                <a:srgbClr val="FFFFFF"/>
              </a:highlight>
            </a:endParaRPr>
          </a:p>
          <a:p>
            <a:pPr marL="132290" indent="-132290">
              <a:spcBef>
                <a:spcPts val="500"/>
              </a:spcBef>
              <a:buNone/>
              <a:tabLst>
                <a:tab pos="650105" algn="l"/>
                <a:tab pos="1492974" algn="l"/>
                <a:tab pos="2339622" algn="l"/>
                <a:tab pos="3216508" algn="l"/>
                <a:tab pos="4063156" algn="l"/>
                <a:tab pos="4906023" algn="l"/>
                <a:tab pos="5752671" algn="l"/>
                <a:tab pos="6629557" algn="l"/>
              </a:tabLst>
              <a:defRPr/>
            </a:pPr>
            <a:r>
              <a:rPr lang="en-US" sz="2100" dirty="0" smtClean="0">
                <a:highlight>
                  <a:srgbClr val="FFFFFF"/>
                </a:highlight>
              </a:rPr>
              <a:t>	</a:t>
            </a:r>
            <a:r>
              <a:rPr lang="en-US" sz="21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n-US" sz="2100" dirty="0" err="1" smtClean="0">
                <a:solidFill>
                  <a:srgbClr val="800000"/>
                </a:solidFill>
                <a:highlight>
                  <a:srgbClr val="FFFFFF"/>
                </a:highlight>
              </a:rPr>
              <a:t>ServiceMetadataURL</a:t>
            </a:r>
            <a:r>
              <a:rPr lang="en-US" sz="2100" dirty="0" smtClean="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  <a:r>
              <a:rPr lang="en-US" sz="2100" dirty="0" err="1" smtClean="0">
                <a:solidFill>
                  <a:srgbClr val="FF0000"/>
                </a:solidFill>
                <a:highlight>
                  <a:srgbClr val="FFFFFF"/>
                </a:highlight>
              </a:rPr>
              <a:t>xlink:href</a:t>
            </a:r>
            <a:r>
              <a:rPr lang="en-US" sz="21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="</a:t>
            </a:r>
            <a:r>
              <a:rPr lang="en-US" sz="2100" dirty="0" smtClean="0">
                <a:highlight>
                  <a:srgbClr val="FFFFFF"/>
                </a:highlight>
              </a:rPr>
              <a:t>http://www.ogc.uab.es/SITiled/GeoEye_Haiti_M/1.0.0/WMTSCapabilities.xml</a:t>
            </a:r>
            <a:r>
              <a:rPr lang="en-US" sz="21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"/&gt;</a:t>
            </a:r>
            <a:endParaRPr lang="en-US" sz="2100" dirty="0" smtClean="0">
              <a:highlight>
                <a:srgbClr val="FFFFFF"/>
              </a:highlight>
            </a:endParaRPr>
          </a:p>
          <a:p>
            <a:pPr marL="132290" indent="-132290">
              <a:spcBef>
                <a:spcPts val="500"/>
              </a:spcBef>
              <a:buNone/>
              <a:tabLst>
                <a:tab pos="650105" algn="l"/>
                <a:tab pos="1492974" algn="l"/>
                <a:tab pos="2339622" algn="l"/>
                <a:tab pos="3216508" algn="l"/>
                <a:tab pos="4063156" algn="l"/>
                <a:tab pos="4906023" algn="l"/>
                <a:tab pos="5752671" algn="l"/>
                <a:tab pos="6629557" algn="l"/>
              </a:tabLst>
              <a:defRPr/>
            </a:pPr>
            <a:r>
              <a:rPr lang="en-US" sz="21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n-US" sz="2100" dirty="0" smtClean="0">
                <a:solidFill>
                  <a:srgbClr val="800000"/>
                </a:solidFill>
                <a:highlight>
                  <a:srgbClr val="FFFFFF"/>
                </a:highlight>
              </a:rPr>
              <a:t>Capabilities</a:t>
            </a:r>
            <a:r>
              <a:rPr lang="en-US" sz="2100" dirty="0" smtClean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sz="2100" dirty="0" smtClean="0">
              <a:highlight>
                <a:srgbClr val="FFFFFF"/>
              </a:highlight>
            </a:endParaRP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1206500" y="952500"/>
            <a:ext cx="5685368" cy="3733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Service</a:t>
            </a:r>
            <a:br>
              <a:rPr lang="en-US" dirty="0" smtClean="0"/>
            </a:br>
            <a:r>
              <a:rPr lang="en-US" dirty="0" smtClean="0"/>
              <a:t>Metadata Example</a:t>
            </a:r>
            <a:endParaRPr lang="en-US" dirty="0"/>
          </a:p>
        </p:txBody>
      </p:sp>
      <p:sp>
        <p:nvSpPr>
          <p:cNvPr id="13316" name="3 Marcador de pie de página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smtClean="0"/>
              <a:t>Copyright © 2013 Open Geospatial Consortium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 smtClean="0"/>
              <a:t>List</a:t>
            </a:r>
            <a:r>
              <a:rPr lang="es-ES" dirty="0" smtClean="0"/>
              <a:t> of </a:t>
            </a:r>
            <a:r>
              <a:rPr lang="es-ES" dirty="0" err="1" smtClean="0"/>
              <a:t>TileMatrixSets</a:t>
            </a:r>
            <a:r>
              <a:rPr lang="es-ES" dirty="0" smtClean="0"/>
              <a:t> in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br>
              <a:rPr lang="es-ES" dirty="0" smtClean="0"/>
            </a:br>
            <a:r>
              <a:rPr lang="es-ES" dirty="0" smtClean="0"/>
              <a:t>OGC </a:t>
            </a:r>
            <a:r>
              <a:rPr lang="es-ES" dirty="0" err="1" smtClean="0"/>
              <a:t>Definition</a:t>
            </a:r>
            <a:r>
              <a:rPr lang="es-ES" dirty="0" smtClean="0"/>
              <a:t> Server</a:t>
            </a:r>
            <a:endParaRPr lang="es-ES" dirty="0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89113" y="3060700"/>
            <a:ext cx="7608887" cy="9943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06500" y="3060700"/>
            <a:ext cx="11555265" cy="3115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06500" y="6176358"/>
            <a:ext cx="11555265" cy="6880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50349" y="7599256"/>
            <a:ext cx="11877527" cy="58500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5847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210157" y="1909414"/>
            <a:ext cx="9903742" cy="7163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Hot-air balloons viewed from below against a blue sky" descr="Hot-air balloons viewed from below against a blue sky"/>
          <p:cNvPicPr>
            <a:picLocks noGrp="1" noChangeAspect="1"/>
          </p:cNvPicPr>
          <p:nvPr>
            <p:ph type="pic" idx="4294967295"/>
          </p:nvPr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11198" y="1270000"/>
            <a:ext cx="9344152" cy="10780776"/>
          </a:xfrm>
          <a:prstGeom prst="rect">
            <a:avLst/>
          </a:prstGeom>
        </p:spPr>
      </p:pic>
      <p:sp>
        <p:nvSpPr>
          <p:cNvPr id="331" name="Thank You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Thank You</a:t>
            </a:r>
          </a:p>
        </p:txBody>
      </p:sp>
      <p:sp>
        <p:nvSpPr>
          <p:cNvPr id="332" name="Community"/>
          <p:cNvSpPr txBox="1">
            <a:spLocks noGrp="1"/>
          </p:cNvSpPr>
          <p:nvPr>
            <p:ph type="body" idx="23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dirty="0"/>
              <a:t>Community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documents in WMTS</a:t>
            </a:r>
            <a:endParaRPr lang="en-US" dirty="0"/>
          </a:p>
        </p:txBody>
      </p:sp>
      <p:sp>
        <p:nvSpPr>
          <p:cNvPr id="6" name="5 CuadroTexto"/>
          <p:cNvSpPr txBox="1"/>
          <p:nvPr/>
        </p:nvSpPr>
        <p:spPr>
          <a:xfrm>
            <a:off x="8637132" y="5861647"/>
            <a:ext cx="6553200" cy="1846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91440" rIns="182880" bIns="91440" rtlCol="0">
            <a:spAutoFit/>
          </a:bodyPr>
          <a:lstStyle/>
          <a:p>
            <a:pPr algn="ctr"/>
            <a:r>
              <a:rPr lang="en-US" sz="3600" dirty="0" smtClean="0"/>
              <a:t>OGC WMTS </a:t>
            </a:r>
          </a:p>
          <a:p>
            <a:pPr algn="ctr"/>
            <a:endParaRPr lang="en-US" sz="3600" dirty="0" smtClean="0"/>
          </a:p>
          <a:p>
            <a:r>
              <a:rPr lang="es-ES" sz="3600" dirty="0" smtClean="0"/>
              <a:t>OGC 07-057r7</a:t>
            </a:r>
            <a:endParaRPr lang="en-US" sz="3600" dirty="0" smtClean="0"/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447382" y="5279590"/>
            <a:ext cx="1485900" cy="116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27 CuadroTexto"/>
          <p:cNvSpPr txBox="1"/>
          <p:nvPr/>
        </p:nvSpPr>
        <p:spPr>
          <a:xfrm>
            <a:off x="8637132" y="2652363"/>
            <a:ext cx="6553200" cy="1846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91440" rIns="182880" bIns="91440" rtlCol="0">
            <a:spAutoFit/>
          </a:bodyPr>
          <a:lstStyle/>
          <a:p>
            <a:pPr algn="ctr"/>
            <a:r>
              <a:rPr lang="en-US" sz="3600" dirty="0" smtClean="0"/>
              <a:t>OGC WMTS Simple profile</a:t>
            </a:r>
          </a:p>
          <a:p>
            <a:pPr algn="ctr"/>
            <a:endParaRPr lang="en-US" sz="3600" dirty="0" smtClean="0"/>
          </a:p>
          <a:p>
            <a:r>
              <a:rPr lang="es-ES" sz="3600" dirty="0" smtClean="0"/>
              <a:t>OGC 13-082r2</a:t>
            </a:r>
            <a:endParaRPr lang="en-US" sz="3600" dirty="0" smtClean="0"/>
          </a:p>
        </p:txBody>
      </p:sp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447382" y="2070306"/>
            <a:ext cx="1485900" cy="116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30 Flecha abajo"/>
          <p:cNvSpPr/>
          <p:nvPr/>
        </p:nvSpPr>
        <p:spPr bwMode="auto">
          <a:xfrm>
            <a:off x="11837532" y="4499022"/>
            <a:ext cx="457200" cy="1371600"/>
          </a:xfrm>
          <a:prstGeom prst="downArrow">
            <a:avLst/>
          </a:prstGeom>
          <a:noFill/>
          <a:ln w="3810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82880" tIns="91440" rIns="182880" bIns="9144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932163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>
          <a:xfrm>
            <a:off x="12045488" y="12968286"/>
            <a:ext cx="280526" cy="487313"/>
          </a:xfrm>
        </p:spPr>
        <p:txBody>
          <a:bodyPr/>
          <a:lstStyle/>
          <a:p>
            <a:pPr>
              <a:defRPr/>
            </a:pPr>
            <a:fld id="{E20EC3AA-B39D-4A29-AED4-4BCA1A921930}" type="slidenum">
              <a:rPr lang="ca-ES"/>
              <a:pPr>
                <a:defRPr/>
              </a:pPr>
              <a:t>4</a:t>
            </a:fld>
            <a:endParaRPr lang="ca-ES"/>
          </a:p>
        </p:txBody>
      </p:sp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Limiting flexibility: No </a:t>
            </a:r>
            <a:r>
              <a:rPr lang="en-GB" dirty="0" err="1" smtClean="0"/>
              <a:t>Bbox</a:t>
            </a:r>
            <a:r>
              <a:rPr lang="en-GB" dirty="0" smtClean="0"/>
              <a:t>!</a:t>
            </a:r>
            <a:endParaRPr lang="en-GB" dirty="0"/>
          </a:p>
        </p:txBody>
      </p:sp>
      <p:sp>
        <p:nvSpPr>
          <p:cNvPr id="8197" name="Rectangle 135"/>
          <p:cNvSpPr>
            <a:spLocks noChangeArrowheads="1"/>
          </p:cNvSpPr>
          <p:nvPr/>
        </p:nvSpPr>
        <p:spPr bwMode="auto">
          <a:xfrm>
            <a:off x="11972133" y="-294584"/>
            <a:ext cx="439734" cy="589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217709" tIns="108855" rIns="217709" bIns="108855" anchor="ctr">
            <a:spAutoFit/>
          </a:bodyPr>
          <a:lstStyle/>
          <a:p>
            <a:endParaRPr lang="ca-ES"/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 bwMode="auto">
          <a:xfrm>
            <a:off x="1248836" y="4699001"/>
            <a:ext cx="22711832" cy="8239126"/>
            <a:chOff x="5441" y="6995"/>
            <a:chExt cx="8177" cy="3955"/>
          </a:xfrm>
        </p:grpSpPr>
        <p:grpSp>
          <p:nvGrpSpPr>
            <p:cNvPr id="3" name="Group 42"/>
            <p:cNvGrpSpPr>
              <a:grpSpLocks/>
            </p:cNvGrpSpPr>
            <p:nvPr/>
          </p:nvGrpSpPr>
          <p:grpSpPr bwMode="auto">
            <a:xfrm>
              <a:off x="10608" y="7320"/>
              <a:ext cx="3010" cy="3190"/>
              <a:chOff x="4789" y="5304"/>
              <a:chExt cx="4990" cy="4990"/>
            </a:xfrm>
          </p:grpSpPr>
          <p:grpSp>
            <p:nvGrpSpPr>
              <p:cNvPr id="6" name="Group 69"/>
              <p:cNvGrpSpPr>
                <a:grpSpLocks/>
              </p:cNvGrpSpPr>
              <p:nvPr/>
            </p:nvGrpSpPr>
            <p:grpSpPr bwMode="auto">
              <a:xfrm>
                <a:off x="6264" y="6779"/>
                <a:ext cx="3515" cy="3515"/>
                <a:chOff x="1338" y="2296"/>
                <a:chExt cx="1406" cy="1406"/>
              </a:xfrm>
            </p:grpSpPr>
            <p:sp>
              <p:nvSpPr>
                <p:cNvPr id="8268" name="Rectangle 133"/>
                <p:cNvSpPr>
                  <a:spLocks noChangeArrowheads="1"/>
                </p:cNvSpPr>
                <p:nvPr/>
              </p:nvSpPr>
              <p:spPr bwMode="auto">
                <a:xfrm>
                  <a:off x="1338" y="3566"/>
                  <a:ext cx="136" cy="136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269" name="Rectangle 132"/>
                <p:cNvSpPr>
                  <a:spLocks noChangeArrowheads="1"/>
                </p:cNvSpPr>
                <p:nvPr/>
              </p:nvSpPr>
              <p:spPr bwMode="auto">
                <a:xfrm>
                  <a:off x="1519" y="3566"/>
                  <a:ext cx="136" cy="136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270" name="Rectangle 131"/>
                <p:cNvSpPr>
                  <a:spLocks noChangeArrowheads="1"/>
                </p:cNvSpPr>
                <p:nvPr/>
              </p:nvSpPr>
              <p:spPr bwMode="auto">
                <a:xfrm>
                  <a:off x="1701" y="3566"/>
                  <a:ext cx="136" cy="136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271" name="Rectangle 130"/>
                <p:cNvSpPr>
                  <a:spLocks noChangeArrowheads="1"/>
                </p:cNvSpPr>
                <p:nvPr/>
              </p:nvSpPr>
              <p:spPr bwMode="auto">
                <a:xfrm>
                  <a:off x="1882" y="3566"/>
                  <a:ext cx="136" cy="136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272" name="Rectangle 129"/>
                <p:cNvSpPr>
                  <a:spLocks noChangeArrowheads="1"/>
                </p:cNvSpPr>
                <p:nvPr/>
              </p:nvSpPr>
              <p:spPr bwMode="auto">
                <a:xfrm>
                  <a:off x="2064" y="3566"/>
                  <a:ext cx="136" cy="136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273" name="Rectangle 128"/>
                <p:cNvSpPr>
                  <a:spLocks noChangeArrowheads="1"/>
                </p:cNvSpPr>
                <p:nvPr/>
              </p:nvSpPr>
              <p:spPr bwMode="auto">
                <a:xfrm>
                  <a:off x="2245" y="3566"/>
                  <a:ext cx="136" cy="136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274" name="Rectangle 127"/>
                <p:cNvSpPr>
                  <a:spLocks noChangeArrowheads="1"/>
                </p:cNvSpPr>
                <p:nvPr/>
              </p:nvSpPr>
              <p:spPr bwMode="auto">
                <a:xfrm>
                  <a:off x="2427" y="3566"/>
                  <a:ext cx="136" cy="136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275" name="Rectangle 126"/>
                <p:cNvSpPr>
                  <a:spLocks noChangeArrowheads="1"/>
                </p:cNvSpPr>
                <p:nvPr/>
              </p:nvSpPr>
              <p:spPr bwMode="auto">
                <a:xfrm>
                  <a:off x="2608" y="3566"/>
                  <a:ext cx="136" cy="136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276" name="Rectangle 125"/>
                <p:cNvSpPr>
                  <a:spLocks noChangeArrowheads="1"/>
                </p:cNvSpPr>
                <p:nvPr/>
              </p:nvSpPr>
              <p:spPr bwMode="auto">
                <a:xfrm>
                  <a:off x="1338" y="3385"/>
                  <a:ext cx="136" cy="136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277" name="Rectangle 124"/>
                <p:cNvSpPr>
                  <a:spLocks noChangeArrowheads="1"/>
                </p:cNvSpPr>
                <p:nvPr/>
              </p:nvSpPr>
              <p:spPr bwMode="auto">
                <a:xfrm>
                  <a:off x="1519" y="3385"/>
                  <a:ext cx="136" cy="136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278" name="Rectangle 123"/>
                <p:cNvSpPr>
                  <a:spLocks noChangeArrowheads="1"/>
                </p:cNvSpPr>
                <p:nvPr/>
              </p:nvSpPr>
              <p:spPr bwMode="auto">
                <a:xfrm>
                  <a:off x="1701" y="3385"/>
                  <a:ext cx="136" cy="136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279" name="Rectangle 122"/>
                <p:cNvSpPr>
                  <a:spLocks noChangeArrowheads="1"/>
                </p:cNvSpPr>
                <p:nvPr/>
              </p:nvSpPr>
              <p:spPr bwMode="auto">
                <a:xfrm>
                  <a:off x="1882" y="3385"/>
                  <a:ext cx="136" cy="136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280" name="Rectangle 121"/>
                <p:cNvSpPr>
                  <a:spLocks noChangeArrowheads="1"/>
                </p:cNvSpPr>
                <p:nvPr/>
              </p:nvSpPr>
              <p:spPr bwMode="auto">
                <a:xfrm>
                  <a:off x="2064" y="3385"/>
                  <a:ext cx="136" cy="136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281" name="Rectangle 120"/>
                <p:cNvSpPr>
                  <a:spLocks noChangeArrowheads="1"/>
                </p:cNvSpPr>
                <p:nvPr/>
              </p:nvSpPr>
              <p:spPr bwMode="auto">
                <a:xfrm>
                  <a:off x="2245" y="3385"/>
                  <a:ext cx="136" cy="136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282" name="Rectangle 119"/>
                <p:cNvSpPr>
                  <a:spLocks noChangeArrowheads="1"/>
                </p:cNvSpPr>
                <p:nvPr/>
              </p:nvSpPr>
              <p:spPr bwMode="auto">
                <a:xfrm>
                  <a:off x="2427" y="3385"/>
                  <a:ext cx="136" cy="136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283" name="Rectangle 118"/>
                <p:cNvSpPr>
                  <a:spLocks noChangeArrowheads="1"/>
                </p:cNvSpPr>
                <p:nvPr/>
              </p:nvSpPr>
              <p:spPr bwMode="auto">
                <a:xfrm>
                  <a:off x="2608" y="3385"/>
                  <a:ext cx="136" cy="136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284" name="Rectangle 117"/>
                <p:cNvSpPr>
                  <a:spLocks noChangeArrowheads="1"/>
                </p:cNvSpPr>
                <p:nvPr/>
              </p:nvSpPr>
              <p:spPr bwMode="auto">
                <a:xfrm>
                  <a:off x="1338" y="3203"/>
                  <a:ext cx="136" cy="136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285" name="Rectangle 116"/>
                <p:cNvSpPr>
                  <a:spLocks noChangeArrowheads="1"/>
                </p:cNvSpPr>
                <p:nvPr/>
              </p:nvSpPr>
              <p:spPr bwMode="auto">
                <a:xfrm>
                  <a:off x="1519" y="3203"/>
                  <a:ext cx="136" cy="136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286" name="Rectangle 115"/>
                <p:cNvSpPr>
                  <a:spLocks noChangeArrowheads="1"/>
                </p:cNvSpPr>
                <p:nvPr/>
              </p:nvSpPr>
              <p:spPr bwMode="auto">
                <a:xfrm>
                  <a:off x="1701" y="3203"/>
                  <a:ext cx="136" cy="136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287" name="Rectangle 114"/>
                <p:cNvSpPr>
                  <a:spLocks noChangeArrowheads="1"/>
                </p:cNvSpPr>
                <p:nvPr/>
              </p:nvSpPr>
              <p:spPr bwMode="auto">
                <a:xfrm>
                  <a:off x="1882" y="3203"/>
                  <a:ext cx="136" cy="136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288" name="Rectangle 113"/>
                <p:cNvSpPr>
                  <a:spLocks noChangeArrowheads="1"/>
                </p:cNvSpPr>
                <p:nvPr/>
              </p:nvSpPr>
              <p:spPr bwMode="auto">
                <a:xfrm>
                  <a:off x="2064" y="3203"/>
                  <a:ext cx="136" cy="136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289" name="Rectangle 112"/>
                <p:cNvSpPr>
                  <a:spLocks noChangeArrowheads="1"/>
                </p:cNvSpPr>
                <p:nvPr/>
              </p:nvSpPr>
              <p:spPr bwMode="auto">
                <a:xfrm>
                  <a:off x="2245" y="3203"/>
                  <a:ext cx="136" cy="136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290" name="Rectangle 111"/>
                <p:cNvSpPr>
                  <a:spLocks noChangeArrowheads="1"/>
                </p:cNvSpPr>
                <p:nvPr/>
              </p:nvSpPr>
              <p:spPr bwMode="auto">
                <a:xfrm>
                  <a:off x="2427" y="3203"/>
                  <a:ext cx="136" cy="136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291" name="Rectangle 110"/>
                <p:cNvSpPr>
                  <a:spLocks noChangeArrowheads="1"/>
                </p:cNvSpPr>
                <p:nvPr/>
              </p:nvSpPr>
              <p:spPr bwMode="auto">
                <a:xfrm>
                  <a:off x="2608" y="3203"/>
                  <a:ext cx="136" cy="136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292" name="Rectangle 109"/>
                <p:cNvSpPr>
                  <a:spLocks noChangeArrowheads="1"/>
                </p:cNvSpPr>
                <p:nvPr/>
              </p:nvSpPr>
              <p:spPr bwMode="auto">
                <a:xfrm>
                  <a:off x="1338" y="3022"/>
                  <a:ext cx="136" cy="136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293" name="Rectangle 108"/>
                <p:cNvSpPr>
                  <a:spLocks noChangeArrowheads="1"/>
                </p:cNvSpPr>
                <p:nvPr/>
              </p:nvSpPr>
              <p:spPr bwMode="auto">
                <a:xfrm>
                  <a:off x="1519" y="3022"/>
                  <a:ext cx="136" cy="136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294" name="Rectangle 107"/>
                <p:cNvSpPr>
                  <a:spLocks noChangeArrowheads="1"/>
                </p:cNvSpPr>
                <p:nvPr/>
              </p:nvSpPr>
              <p:spPr bwMode="auto">
                <a:xfrm>
                  <a:off x="1701" y="3022"/>
                  <a:ext cx="136" cy="136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295" name="Rectangle 106"/>
                <p:cNvSpPr>
                  <a:spLocks noChangeArrowheads="1"/>
                </p:cNvSpPr>
                <p:nvPr/>
              </p:nvSpPr>
              <p:spPr bwMode="auto">
                <a:xfrm>
                  <a:off x="1882" y="3022"/>
                  <a:ext cx="136" cy="136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296" name="Rectangle 105"/>
                <p:cNvSpPr>
                  <a:spLocks noChangeArrowheads="1"/>
                </p:cNvSpPr>
                <p:nvPr/>
              </p:nvSpPr>
              <p:spPr bwMode="auto">
                <a:xfrm>
                  <a:off x="2064" y="3022"/>
                  <a:ext cx="136" cy="136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297" name="Rectangle 104"/>
                <p:cNvSpPr>
                  <a:spLocks noChangeArrowheads="1"/>
                </p:cNvSpPr>
                <p:nvPr/>
              </p:nvSpPr>
              <p:spPr bwMode="auto">
                <a:xfrm>
                  <a:off x="2245" y="3022"/>
                  <a:ext cx="136" cy="136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298" name="Rectangle 103"/>
                <p:cNvSpPr>
                  <a:spLocks noChangeArrowheads="1"/>
                </p:cNvSpPr>
                <p:nvPr/>
              </p:nvSpPr>
              <p:spPr bwMode="auto">
                <a:xfrm>
                  <a:off x="2427" y="3022"/>
                  <a:ext cx="136" cy="136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299" name="Rectangle 102"/>
                <p:cNvSpPr>
                  <a:spLocks noChangeArrowheads="1"/>
                </p:cNvSpPr>
                <p:nvPr/>
              </p:nvSpPr>
              <p:spPr bwMode="auto">
                <a:xfrm>
                  <a:off x="2608" y="3022"/>
                  <a:ext cx="136" cy="136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300" name="Rectangle 101"/>
                <p:cNvSpPr>
                  <a:spLocks noChangeArrowheads="1"/>
                </p:cNvSpPr>
                <p:nvPr/>
              </p:nvSpPr>
              <p:spPr bwMode="auto">
                <a:xfrm>
                  <a:off x="1338" y="2840"/>
                  <a:ext cx="136" cy="136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301" name="Rectangle 100"/>
                <p:cNvSpPr>
                  <a:spLocks noChangeArrowheads="1"/>
                </p:cNvSpPr>
                <p:nvPr/>
              </p:nvSpPr>
              <p:spPr bwMode="auto">
                <a:xfrm>
                  <a:off x="1519" y="2840"/>
                  <a:ext cx="136" cy="136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302" name="Rectangle 99"/>
                <p:cNvSpPr>
                  <a:spLocks noChangeArrowheads="1"/>
                </p:cNvSpPr>
                <p:nvPr/>
              </p:nvSpPr>
              <p:spPr bwMode="auto">
                <a:xfrm>
                  <a:off x="1701" y="2840"/>
                  <a:ext cx="136" cy="136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303" name="Rectangle 98"/>
                <p:cNvSpPr>
                  <a:spLocks noChangeArrowheads="1"/>
                </p:cNvSpPr>
                <p:nvPr/>
              </p:nvSpPr>
              <p:spPr bwMode="auto">
                <a:xfrm>
                  <a:off x="1882" y="2840"/>
                  <a:ext cx="136" cy="136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304" name="Rectangle 97"/>
                <p:cNvSpPr>
                  <a:spLocks noChangeArrowheads="1"/>
                </p:cNvSpPr>
                <p:nvPr/>
              </p:nvSpPr>
              <p:spPr bwMode="auto">
                <a:xfrm>
                  <a:off x="2064" y="2840"/>
                  <a:ext cx="136" cy="136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305" name="Rectangle 96"/>
                <p:cNvSpPr>
                  <a:spLocks noChangeArrowheads="1"/>
                </p:cNvSpPr>
                <p:nvPr/>
              </p:nvSpPr>
              <p:spPr bwMode="auto">
                <a:xfrm>
                  <a:off x="2245" y="2840"/>
                  <a:ext cx="136" cy="136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306" name="Rectangle 95"/>
                <p:cNvSpPr>
                  <a:spLocks noChangeArrowheads="1"/>
                </p:cNvSpPr>
                <p:nvPr/>
              </p:nvSpPr>
              <p:spPr bwMode="auto">
                <a:xfrm>
                  <a:off x="2427" y="2840"/>
                  <a:ext cx="136" cy="136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307" name="Rectangle 94"/>
                <p:cNvSpPr>
                  <a:spLocks noChangeArrowheads="1"/>
                </p:cNvSpPr>
                <p:nvPr/>
              </p:nvSpPr>
              <p:spPr bwMode="auto">
                <a:xfrm>
                  <a:off x="2608" y="2840"/>
                  <a:ext cx="136" cy="136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308" name="Rectangle 93"/>
                <p:cNvSpPr>
                  <a:spLocks noChangeArrowheads="1"/>
                </p:cNvSpPr>
                <p:nvPr/>
              </p:nvSpPr>
              <p:spPr bwMode="auto">
                <a:xfrm>
                  <a:off x="1338" y="2659"/>
                  <a:ext cx="136" cy="136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309" name="Rectangle 92"/>
                <p:cNvSpPr>
                  <a:spLocks noChangeArrowheads="1"/>
                </p:cNvSpPr>
                <p:nvPr/>
              </p:nvSpPr>
              <p:spPr bwMode="auto">
                <a:xfrm>
                  <a:off x="1519" y="2659"/>
                  <a:ext cx="136" cy="136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310" name="Rectangle 91"/>
                <p:cNvSpPr>
                  <a:spLocks noChangeArrowheads="1"/>
                </p:cNvSpPr>
                <p:nvPr/>
              </p:nvSpPr>
              <p:spPr bwMode="auto">
                <a:xfrm>
                  <a:off x="1701" y="2659"/>
                  <a:ext cx="136" cy="136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311" name="Rectangle 90"/>
                <p:cNvSpPr>
                  <a:spLocks noChangeArrowheads="1"/>
                </p:cNvSpPr>
                <p:nvPr/>
              </p:nvSpPr>
              <p:spPr bwMode="auto">
                <a:xfrm>
                  <a:off x="1882" y="2659"/>
                  <a:ext cx="136" cy="136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312" name="Rectangle 89"/>
                <p:cNvSpPr>
                  <a:spLocks noChangeArrowheads="1"/>
                </p:cNvSpPr>
                <p:nvPr/>
              </p:nvSpPr>
              <p:spPr bwMode="auto">
                <a:xfrm>
                  <a:off x="2064" y="2659"/>
                  <a:ext cx="136" cy="136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313" name="Rectangle 88"/>
                <p:cNvSpPr>
                  <a:spLocks noChangeArrowheads="1"/>
                </p:cNvSpPr>
                <p:nvPr/>
              </p:nvSpPr>
              <p:spPr bwMode="auto">
                <a:xfrm>
                  <a:off x="2245" y="2659"/>
                  <a:ext cx="136" cy="136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314" name="Rectangle 87"/>
                <p:cNvSpPr>
                  <a:spLocks noChangeArrowheads="1"/>
                </p:cNvSpPr>
                <p:nvPr/>
              </p:nvSpPr>
              <p:spPr bwMode="auto">
                <a:xfrm>
                  <a:off x="2427" y="2659"/>
                  <a:ext cx="136" cy="136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315" name="Rectangle 86"/>
                <p:cNvSpPr>
                  <a:spLocks noChangeArrowheads="1"/>
                </p:cNvSpPr>
                <p:nvPr/>
              </p:nvSpPr>
              <p:spPr bwMode="auto">
                <a:xfrm>
                  <a:off x="2608" y="2659"/>
                  <a:ext cx="136" cy="136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316" name="Rectangle 85"/>
                <p:cNvSpPr>
                  <a:spLocks noChangeArrowheads="1"/>
                </p:cNvSpPr>
                <p:nvPr/>
              </p:nvSpPr>
              <p:spPr bwMode="auto">
                <a:xfrm>
                  <a:off x="1338" y="2477"/>
                  <a:ext cx="136" cy="136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317" name="Rectangle 84"/>
                <p:cNvSpPr>
                  <a:spLocks noChangeArrowheads="1"/>
                </p:cNvSpPr>
                <p:nvPr/>
              </p:nvSpPr>
              <p:spPr bwMode="auto">
                <a:xfrm>
                  <a:off x="1519" y="2477"/>
                  <a:ext cx="136" cy="136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318" name="Rectangle 83"/>
                <p:cNvSpPr>
                  <a:spLocks noChangeArrowheads="1"/>
                </p:cNvSpPr>
                <p:nvPr/>
              </p:nvSpPr>
              <p:spPr bwMode="auto">
                <a:xfrm>
                  <a:off x="1701" y="2477"/>
                  <a:ext cx="136" cy="136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319" name="Rectangle 82"/>
                <p:cNvSpPr>
                  <a:spLocks noChangeArrowheads="1"/>
                </p:cNvSpPr>
                <p:nvPr/>
              </p:nvSpPr>
              <p:spPr bwMode="auto">
                <a:xfrm>
                  <a:off x="1882" y="2477"/>
                  <a:ext cx="136" cy="136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320" name="Rectangle 81"/>
                <p:cNvSpPr>
                  <a:spLocks noChangeArrowheads="1"/>
                </p:cNvSpPr>
                <p:nvPr/>
              </p:nvSpPr>
              <p:spPr bwMode="auto">
                <a:xfrm>
                  <a:off x="2064" y="2477"/>
                  <a:ext cx="136" cy="136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321" name="Rectangle 80"/>
                <p:cNvSpPr>
                  <a:spLocks noChangeArrowheads="1"/>
                </p:cNvSpPr>
                <p:nvPr/>
              </p:nvSpPr>
              <p:spPr bwMode="auto">
                <a:xfrm>
                  <a:off x="2245" y="2477"/>
                  <a:ext cx="136" cy="136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322" name="Rectangle 79"/>
                <p:cNvSpPr>
                  <a:spLocks noChangeArrowheads="1"/>
                </p:cNvSpPr>
                <p:nvPr/>
              </p:nvSpPr>
              <p:spPr bwMode="auto">
                <a:xfrm>
                  <a:off x="2427" y="2477"/>
                  <a:ext cx="136" cy="136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323" name="Rectangle 78"/>
                <p:cNvSpPr>
                  <a:spLocks noChangeArrowheads="1"/>
                </p:cNvSpPr>
                <p:nvPr/>
              </p:nvSpPr>
              <p:spPr bwMode="auto">
                <a:xfrm>
                  <a:off x="2608" y="2477"/>
                  <a:ext cx="136" cy="136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324" name="Rectangle 77"/>
                <p:cNvSpPr>
                  <a:spLocks noChangeArrowheads="1"/>
                </p:cNvSpPr>
                <p:nvPr/>
              </p:nvSpPr>
              <p:spPr bwMode="auto">
                <a:xfrm>
                  <a:off x="1338" y="2296"/>
                  <a:ext cx="136" cy="136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325" name="Rectangle 76"/>
                <p:cNvSpPr>
                  <a:spLocks noChangeArrowheads="1"/>
                </p:cNvSpPr>
                <p:nvPr/>
              </p:nvSpPr>
              <p:spPr bwMode="auto">
                <a:xfrm>
                  <a:off x="1519" y="2296"/>
                  <a:ext cx="136" cy="136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326" name="Rectangle 75"/>
                <p:cNvSpPr>
                  <a:spLocks noChangeArrowheads="1"/>
                </p:cNvSpPr>
                <p:nvPr/>
              </p:nvSpPr>
              <p:spPr bwMode="auto">
                <a:xfrm>
                  <a:off x="1701" y="2296"/>
                  <a:ext cx="136" cy="136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327" name="Rectangle 74"/>
                <p:cNvSpPr>
                  <a:spLocks noChangeArrowheads="1"/>
                </p:cNvSpPr>
                <p:nvPr/>
              </p:nvSpPr>
              <p:spPr bwMode="auto">
                <a:xfrm>
                  <a:off x="1882" y="2296"/>
                  <a:ext cx="136" cy="136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328" name="Rectangle 73"/>
                <p:cNvSpPr>
                  <a:spLocks noChangeArrowheads="1"/>
                </p:cNvSpPr>
                <p:nvPr/>
              </p:nvSpPr>
              <p:spPr bwMode="auto">
                <a:xfrm>
                  <a:off x="2064" y="2296"/>
                  <a:ext cx="136" cy="136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329" name="Rectangle 72"/>
                <p:cNvSpPr>
                  <a:spLocks noChangeArrowheads="1"/>
                </p:cNvSpPr>
                <p:nvPr/>
              </p:nvSpPr>
              <p:spPr bwMode="auto">
                <a:xfrm>
                  <a:off x="2245" y="2296"/>
                  <a:ext cx="136" cy="136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330" name="Rectangle 71"/>
                <p:cNvSpPr>
                  <a:spLocks noChangeArrowheads="1"/>
                </p:cNvSpPr>
                <p:nvPr/>
              </p:nvSpPr>
              <p:spPr bwMode="auto">
                <a:xfrm>
                  <a:off x="2427" y="2296"/>
                  <a:ext cx="136" cy="136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331" name="Rectangle 70"/>
                <p:cNvSpPr>
                  <a:spLocks noChangeArrowheads="1"/>
                </p:cNvSpPr>
                <p:nvPr/>
              </p:nvSpPr>
              <p:spPr bwMode="auto">
                <a:xfrm>
                  <a:off x="2608" y="2296"/>
                  <a:ext cx="136" cy="136"/>
                </a:xfrm>
                <a:prstGeom prst="rect">
                  <a:avLst/>
                </a:prstGeom>
                <a:solidFill>
                  <a:srgbClr val="BBE0E3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</p:grpSp>
          <p:grpSp>
            <p:nvGrpSpPr>
              <p:cNvPr id="7" name="Group 52"/>
              <p:cNvGrpSpPr>
                <a:grpSpLocks/>
              </p:cNvGrpSpPr>
              <p:nvPr/>
            </p:nvGrpSpPr>
            <p:grpSpPr bwMode="auto">
              <a:xfrm>
                <a:off x="5924" y="6439"/>
                <a:ext cx="2495" cy="2495"/>
                <a:chOff x="2880" y="2568"/>
                <a:chExt cx="998" cy="998"/>
              </a:xfrm>
            </p:grpSpPr>
            <p:sp>
              <p:nvSpPr>
                <p:cNvPr id="8252" name="Rectangle 68"/>
                <p:cNvSpPr>
                  <a:spLocks noChangeArrowheads="1"/>
                </p:cNvSpPr>
                <p:nvPr/>
              </p:nvSpPr>
              <p:spPr bwMode="auto">
                <a:xfrm>
                  <a:off x="2880" y="3385"/>
                  <a:ext cx="181" cy="181"/>
                </a:xfrm>
                <a:prstGeom prst="rect">
                  <a:avLst/>
                </a:prstGeom>
                <a:solidFill>
                  <a:srgbClr val="81C6CB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253" name="Rectangle 67"/>
                <p:cNvSpPr>
                  <a:spLocks noChangeArrowheads="1"/>
                </p:cNvSpPr>
                <p:nvPr/>
              </p:nvSpPr>
              <p:spPr bwMode="auto">
                <a:xfrm>
                  <a:off x="3152" y="3385"/>
                  <a:ext cx="181" cy="181"/>
                </a:xfrm>
                <a:prstGeom prst="rect">
                  <a:avLst/>
                </a:prstGeom>
                <a:solidFill>
                  <a:srgbClr val="81C6CB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254" name="Rectangle 66"/>
                <p:cNvSpPr>
                  <a:spLocks noChangeArrowheads="1"/>
                </p:cNvSpPr>
                <p:nvPr/>
              </p:nvSpPr>
              <p:spPr bwMode="auto">
                <a:xfrm>
                  <a:off x="3425" y="3385"/>
                  <a:ext cx="181" cy="181"/>
                </a:xfrm>
                <a:prstGeom prst="rect">
                  <a:avLst/>
                </a:prstGeom>
                <a:solidFill>
                  <a:srgbClr val="81C6CB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255" name="Rectangle 65"/>
                <p:cNvSpPr>
                  <a:spLocks noChangeArrowheads="1"/>
                </p:cNvSpPr>
                <p:nvPr/>
              </p:nvSpPr>
              <p:spPr bwMode="auto">
                <a:xfrm>
                  <a:off x="3697" y="3385"/>
                  <a:ext cx="181" cy="181"/>
                </a:xfrm>
                <a:prstGeom prst="rect">
                  <a:avLst/>
                </a:prstGeom>
                <a:solidFill>
                  <a:srgbClr val="81C6CB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256" name="Rectangle 64"/>
                <p:cNvSpPr>
                  <a:spLocks noChangeArrowheads="1"/>
                </p:cNvSpPr>
                <p:nvPr/>
              </p:nvSpPr>
              <p:spPr bwMode="auto">
                <a:xfrm>
                  <a:off x="2880" y="3113"/>
                  <a:ext cx="181" cy="181"/>
                </a:xfrm>
                <a:prstGeom prst="rect">
                  <a:avLst/>
                </a:prstGeom>
                <a:solidFill>
                  <a:srgbClr val="81C6CB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257" name="Rectangle 63"/>
                <p:cNvSpPr>
                  <a:spLocks noChangeArrowheads="1"/>
                </p:cNvSpPr>
                <p:nvPr/>
              </p:nvSpPr>
              <p:spPr bwMode="auto">
                <a:xfrm>
                  <a:off x="3152" y="3113"/>
                  <a:ext cx="181" cy="181"/>
                </a:xfrm>
                <a:prstGeom prst="rect">
                  <a:avLst/>
                </a:prstGeom>
                <a:solidFill>
                  <a:srgbClr val="81C6CB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258" name="Rectangle 62"/>
                <p:cNvSpPr>
                  <a:spLocks noChangeArrowheads="1"/>
                </p:cNvSpPr>
                <p:nvPr/>
              </p:nvSpPr>
              <p:spPr bwMode="auto">
                <a:xfrm>
                  <a:off x="3425" y="3113"/>
                  <a:ext cx="181" cy="181"/>
                </a:xfrm>
                <a:prstGeom prst="rect">
                  <a:avLst/>
                </a:prstGeom>
                <a:solidFill>
                  <a:srgbClr val="81C6CB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259" name="Rectangle 61"/>
                <p:cNvSpPr>
                  <a:spLocks noChangeArrowheads="1"/>
                </p:cNvSpPr>
                <p:nvPr/>
              </p:nvSpPr>
              <p:spPr bwMode="auto">
                <a:xfrm>
                  <a:off x="3697" y="3113"/>
                  <a:ext cx="181" cy="181"/>
                </a:xfrm>
                <a:prstGeom prst="rect">
                  <a:avLst/>
                </a:prstGeom>
                <a:solidFill>
                  <a:srgbClr val="81C6CB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260" name="Rectangle 60"/>
                <p:cNvSpPr>
                  <a:spLocks noChangeArrowheads="1"/>
                </p:cNvSpPr>
                <p:nvPr/>
              </p:nvSpPr>
              <p:spPr bwMode="auto">
                <a:xfrm>
                  <a:off x="2880" y="2840"/>
                  <a:ext cx="181" cy="181"/>
                </a:xfrm>
                <a:prstGeom prst="rect">
                  <a:avLst/>
                </a:prstGeom>
                <a:solidFill>
                  <a:srgbClr val="81C6CB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261" name="Rectangle 59"/>
                <p:cNvSpPr>
                  <a:spLocks noChangeArrowheads="1"/>
                </p:cNvSpPr>
                <p:nvPr/>
              </p:nvSpPr>
              <p:spPr bwMode="auto">
                <a:xfrm>
                  <a:off x="3152" y="2840"/>
                  <a:ext cx="181" cy="181"/>
                </a:xfrm>
                <a:prstGeom prst="rect">
                  <a:avLst/>
                </a:prstGeom>
                <a:solidFill>
                  <a:srgbClr val="81C6CB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262" name="Rectangle 58"/>
                <p:cNvSpPr>
                  <a:spLocks noChangeArrowheads="1"/>
                </p:cNvSpPr>
                <p:nvPr/>
              </p:nvSpPr>
              <p:spPr bwMode="auto">
                <a:xfrm>
                  <a:off x="3425" y="2840"/>
                  <a:ext cx="181" cy="181"/>
                </a:xfrm>
                <a:prstGeom prst="rect">
                  <a:avLst/>
                </a:prstGeom>
                <a:solidFill>
                  <a:srgbClr val="81C6CB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263" name="Rectangle 57"/>
                <p:cNvSpPr>
                  <a:spLocks noChangeArrowheads="1"/>
                </p:cNvSpPr>
                <p:nvPr/>
              </p:nvSpPr>
              <p:spPr bwMode="auto">
                <a:xfrm>
                  <a:off x="3697" y="2840"/>
                  <a:ext cx="181" cy="181"/>
                </a:xfrm>
                <a:prstGeom prst="rect">
                  <a:avLst/>
                </a:prstGeom>
                <a:solidFill>
                  <a:srgbClr val="81C6CB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264" name="Rectangle 56"/>
                <p:cNvSpPr>
                  <a:spLocks noChangeArrowheads="1"/>
                </p:cNvSpPr>
                <p:nvPr/>
              </p:nvSpPr>
              <p:spPr bwMode="auto">
                <a:xfrm>
                  <a:off x="2880" y="2568"/>
                  <a:ext cx="181" cy="181"/>
                </a:xfrm>
                <a:prstGeom prst="rect">
                  <a:avLst/>
                </a:prstGeom>
                <a:solidFill>
                  <a:srgbClr val="81C6CB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265" name="Rectangle 55"/>
                <p:cNvSpPr>
                  <a:spLocks noChangeArrowheads="1"/>
                </p:cNvSpPr>
                <p:nvPr/>
              </p:nvSpPr>
              <p:spPr bwMode="auto">
                <a:xfrm>
                  <a:off x="3152" y="2568"/>
                  <a:ext cx="181" cy="181"/>
                </a:xfrm>
                <a:prstGeom prst="rect">
                  <a:avLst/>
                </a:prstGeom>
                <a:solidFill>
                  <a:srgbClr val="81C6CB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266" name="Rectangle 54"/>
                <p:cNvSpPr>
                  <a:spLocks noChangeArrowheads="1"/>
                </p:cNvSpPr>
                <p:nvPr/>
              </p:nvSpPr>
              <p:spPr bwMode="auto">
                <a:xfrm>
                  <a:off x="3425" y="2568"/>
                  <a:ext cx="181" cy="181"/>
                </a:xfrm>
                <a:prstGeom prst="rect">
                  <a:avLst/>
                </a:prstGeom>
                <a:solidFill>
                  <a:srgbClr val="81C6CB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267" name="Rectangle 53"/>
                <p:cNvSpPr>
                  <a:spLocks noChangeArrowheads="1"/>
                </p:cNvSpPr>
                <p:nvPr/>
              </p:nvSpPr>
              <p:spPr bwMode="auto">
                <a:xfrm>
                  <a:off x="3697" y="2568"/>
                  <a:ext cx="181" cy="181"/>
                </a:xfrm>
                <a:prstGeom prst="rect">
                  <a:avLst/>
                </a:prstGeom>
                <a:solidFill>
                  <a:srgbClr val="81C6CB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</p:grpSp>
          <p:grpSp>
            <p:nvGrpSpPr>
              <p:cNvPr id="8" name="Group 47"/>
              <p:cNvGrpSpPr>
                <a:grpSpLocks/>
              </p:cNvGrpSpPr>
              <p:nvPr/>
            </p:nvGrpSpPr>
            <p:grpSpPr bwMode="auto">
              <a:xfrm>
                <a:off x="5584" y="6099"/>
                <a:ext cx="1700" cy="1703"/>
                <a:chOff x="3379" y="2341"/>
                <a:chExt cx="680" cy="681"/>
              </a:xfrm>
            </p:grpSpPr>
            <p:sp>
              <p:nvSpPr>
                <p:cNvPr id="8248" name="Rectangle 51"/>
                <p:cNvSpPr>
                  <a:spLocks noChangeArrowheads="1"/>
                </p:cNvSpPr>
                <p:nvPr/>
              </p:nvSpPr>
              <p:spPr bwMode="auto">
                <a:xfrm>
                  <a:off x="3379" y="2750"/>
                  <a:ext cx="272" cy="272"/>
                </a:xfrm>
                <a:prstGeom prst="rect">
                  <a:avLst/>
                </a:prstGeom>
                <a:solidFill>
                  <a:srgbClr val="46A3AA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249" name="Rectangle 50"/>
                <p:cNvSpPr>
                  <a:spLocks noChangeArrowheads="1"/>
                </p:cNvSpPr>
                <p:nvPr/>
              </p:nvSpPr>
              <p:spPr bwMode="auto">
                <a:xfrm>
                  <a:off x="3787" y="2750"/>
                  <a:ext cx="272" cy="272"/>
                </a:xfrm>
                <a:prstGeom prst="rect">
                  <a:avLst/>
                </a:prstGeom>
                <a:solidFill>
                  <a:srgbClr val="46A3AA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250" name="Rectangle 49"/>
                <p:cNvSpPr>
                  <a:spLocks noChangeArrowheads="1"/>
                </p:cNvSpPr>
                <p:nvPr/>
              </p:nvSpPr>
              <p:spPr bwMode="auto">
                <a:xfrm>
                  <a:off x="3379" y="2341"/>
                  <a:ext cx="272" cy="272"/>
                </a:xfrm>
                <a:prstGeom prst="rect">
                  <a:avLst/>
                </a:prstGeom>
                <a:solidFill>
                  <a:srgbClr val="46A3AA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  <p:sp>
              <p:nvSpPr>
                <p:cNvPr id="8251" name="Rectangle 48"/>
                <p:cNvSpPr>
                  <a:spLocks noChangeArrowheads="1"/>
                </p:cNvSpPr>
                <p:nvPr/>
              </p:nvSpPr>
              <p:spPr bwMode="auto">
                <a:xfrm>
                  <a:off x="3787" y="2341"/>
                  <a:ext cx="272" cy="272"/>
                </a:xfrm>
                <a:prstGeom prst="rect">
                  <a:avLst/>
                </a:prstGeom>
                <a:solidFill>
                  <a:srgbClr val="46A3AA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endParaRPr lang="ca-ES" sz="7600" dirty="0"/>
                </a:p>
              </p:txBody>
            </p:sp>
          </p:grpSp>
          <p:sp>
            <p:nvSpPr>
              <p:cNvPr id="8244" name="Rectangle 46"/>
              <p:cNvSpPr>
                <a:spLocks noChangeArrowheads="1"/>
              </p:cNvSpPr>
              <p:nvPr/>
            </p:nvSpPr>
            <p:spPr bwMode="auto">
              <a:xfrm>
                <a:off x="5244" y="5759"/>
                <a:ext cx="908" cy="905"/>
              </a:xfrm>
              <a:prstGeom prst="rect">
                <a:avLst/>
              </a:prstGeom>
              <a:solidFill>
                <a:srgbClr val="2F6C7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endParaRPr lang="ca-ES" sz="7600" dirty="0"/>
              </a:p>
            </p:txBody>
          </p:sp>
          <p:sp>
            <p:nvSpPr>
              <p:cNvPr id="8245" name="Line 45"/>
              <p:cNvSpPr>
                <a:spLocks noChangeShapeType="1"/>
              </p:cNvSpPr>
              <p:nvPr/>
            </p:nvSpPr>
            <p:spPr bwMode="auto">
              <a:xfrm flipH="1" flipV="1">
                <a:off x="4789" y="5304"/>
                <a:ext cx="1475" cy="49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246" name="Line 44"/>
              <p:cNvSpPr>
                <a:spLocks noChangeShapeType="1"/>
              </p:cNvSpPr>
              <p:nvPr/>
            </p:nvSpPr>
            <p:spPr bwMode="auto">
              <a:xfrm flipH="1" flipV="1">
                <a:off x="4789" y="5304"/>
                <a:ext cx="4990" cy="14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247" name="Line 43"/>
              <p:cNvSpPr>
                <a:spLocks noChangeShapeType="1"/>
              </p:cNvSpPr>
              <p:nvPr/>
            </p:nvSpPr>
            <p:spPr bwMode="auto">
              <a:xfrm flipH="1" flipV="1">
                <a:off x="4789" y="5304"/>
                <a:ext cx="4990" cy="49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ES"/>
              </a:p>
            </p:txBody>
          </p:sp>
        </p:grpSp>
        <p:sp>
          <p:nvSpPr>
            <p:cNvPr id="8203" name="Text Box 41"/>
            <p:cNvSpPr txBox="1">
              <a:spLocks noChangeArrowheads="1"/>
            </p:cNvSpPr>
            <p:nvPr/>
          </p:nvSpPr>
          <p:spPr bwMode="auto">
            <a:xfrm>
              <a:off x="11088" y="6995"/>
              <a:ext cx="1800" cy="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r"/>
              <a:r>
                <a:rPr lang="en-US" sz="3300" dirty="0">
                  <a:latin typeface="Arial" pitchFamily="34" charset="0"/>
                  <a:cs typeface="Times New Roman" pitchFamily="18" charset="0"/>
                </a:rPr>
                <a:t>Coarse resolution.</a:t>
              </a:r>
              <a:br>
                <a:rPr lang="en-US" sz="3300" dirty="0">
                  <a:latin typeface="Arial" pitchFamily="34" charset="0"/>
                  <a:cs typeface="Times New Roman" pitchFamily="18" charset="0"/>
                </a:rPr>
              </a:br>
              <a:r>
                <a:rPr lang="en-US" sz="3300" dirty="0">
                  <a:latin typeface="Arial" pitchFamily="34" charset="0"/>
                  <a:cs typeface="Times New Roman" pitchFamily="18" charset="0"/>
                </a:rPr>
                <a:t>Highest scale </a:t>
              </a:r>
              <a:br>
                <a:rPr lang="en-US" sz="3300" dirty="0">
                  <a:latin typeface="Arial" pitchFamily="34" charset="0"/>
                  <a:cs typeface="Times New Roman" pitchFamily="18" charset="0"/>
                </a:rPr>
              </a:br>
              <a:r>
                <a:rPr lang="en-US" sz="3300" dirty="0">
                  <a:latin typeface="Arial" pitchFamily="34" charset="0"/>
                  <a:cs typeface="Times New Roman" pitchFamily="18" charset="0"/>
                </a:rPr>
                <a:t>denominator</a:t>
              </a:r>
              <a:endParaRPr lang="en-US" sz="8600" dirty="0">
                <a:latin typeface="Arial" pitchFamily="34" charset="0"/>
              </a:endParaRPr>
            </a:p>
          </p:txBody>
        </p:sp>
        <p:sp>
          <p:nvSpPr>
            <p:cNvPr id="8204" name="Text Box 40"/>
            <p:cNvSpPr txBox="1">
              <a:spLocks noChangeArrowheads="1"/>
            </p:cNvSpPr>
            <p:nvPr/>
          </p:nvSpPr>
          <p:spPr bwMode="auto">
            <a:xfrm>
              <a:off x="9365" y="9845"/>
              <a:ext cx="1980" cy="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r"/>
              <a:r>
                <a:rPr lang="en-US" sz="3300" dirty="0">
                  <a:latin typeface="Arial" pitchFamily="34" charset="0"/>
                  <a:cs typeface="Times New Roman" pitchFamily="18" charset="0"/>
                </a:rPr>
                <a:t>Detailed resolution.</a:t>
              </a:r>
              <a:br>
                <a:rPr lang="en-US" sz="3300" dirty="0">
                  <a:latin typeface="Arial" pitchFamily="34" charset="0"/>
                  <a:cs typeface="Times New Roman" pitchFamily="18" charset="0"/>
                </a:rPr>
              </a:br>
              <a:r>
                <a:rPr lang="en-US" sz="3300" dirty="0">
                  <a:latin typeface="Arial" pitchFamily="34" charset="0"/>
                  <a:cs typeface="Times New Roman" pitchFamily="18" charset="0"/>
                </a:rPr>
                <a:t>Lowest scale </a:t>
              </a:r>
              <a:br>
                <a:rPr lang="en-US" sz="3300" dirty="0">
                  <a:latin typeface="Arial" pitchFamily="34" charset="0"/>
                  <a:cs typeface="Times New Roman" pitchFamily="18" charset="0"/>
                </a:rPr>
              </a:br>
              <a:r>
                <a:rPr lang="en-US" sz="3300" dirty="0">
                  <a:latin typeface="Arial" pitchFamily="34" charset="0"/>
                  <a:cs typeface="Times New Roman" pitchFamily="18" charset="0"/>
                </a:rPr>
                <a:t>denominator</a:t>
              </a:r>
              <a:endParaRPr lang="en-US" sz="8600" dirty="0">
                <a:latin typeface="Arial" pitchFamily="34" charset="0"/>
              </a:endParaRPr>
            </a:p>
          </p:txBody>
        </p:sp>
        <p:sp>
          <p:nvSpPr>
            <p:cNvPr id="8205" name="Line 39"/>
            <p:cNvSpPr>
              <a:spLocks noChangeShapeType="1"/>
            </p:cNvSpPr>
            <p:nvPr/>
          </p:nvSpPr>
          <p:spPr bwMode="auto">
            <a:xfrm>
              <a:off x="5453" y="7562"/>
              <a:ext cx="330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8206" name="Line 38"/>
            <p:cNvSpPr>
              <a:spLocks noChangeShapeType="1"/>
            </p:cNvSpPr>
            <p:nvPr/>
          </p:nvSpPr>
          <p:spPr bwMode="auto">
            <a:xfrm>
              <a:off x="5453" y="8254"/>
              <a:ext cx="330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8207" name="Line 37"/>
            <p:cNvSpPr>
              <a:spLocks noChangeShapeType="1"/>
            </p:cNvSpPr>
            <p:nvPr/>
          </p:nvSpPr>
          <p:spPr bwMode="auto">
            <a:xfrm>
              <a:off x="5453" y="8974"/>
              <a:ext cx="330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8208" name="Line 36"/>
            <p:cNvSpPr>
              <a:spLocks noChangeShapeType="1"/>
            </p:cNvSpPr>
            <p:nvPr/>
          </p:nvSpPr>
          <p:spPr bwMode="auto">
            <a:xfrm>
              <a:off x="5513" y="9695"/>
              <a:ext cx="32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8209" name="Line 35"/>
            <p:cNvSpPr>
              <a:spLocks noChangeShapeType="1"/>
            </p:cNvSpPr>
            <p:nvPr/>
          </p:nvSpPr>
          <p:spPr bwMode="auto">
            <a:xfrm>
              <a:off x="5453" y="7562"/>
              <a:ext cx="1" cy="27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8210" name="Line 34"/>
            <p:cNvSpPr>
              <a:spLocks noChangeShapeType="1"/>
            </p:cNvSpPr>
            <p:nvPr/>
          </p:nvSpPr>
          <p:spPr bwMode="auto">
            <a:xfrm>
              <a:off x="6233" y="7562"/>
              <a:ext cx="1" cy="28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8211" name="Line 33"/>
            <p:cNvSpPr>
              <a:spLocks noChangeShapeType="1"/>
            </p:cNvSpPr>
            <p:nvPr/>
          </p:nvSpPr>
          <p:spPr bwMode="auto">
            <a:xfrm>
              <a:off x="6953" y="7562"/>
              <a:ext cx="1" cy="28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8212" name="Line 32"/>
            <p:cNvSpPr>
              <a:spLocks noChangeShapeType="1"/>
            </p:cNvSpPr>
            <p:nvPr/>
          </p:nvSpPr>
          <p:spPr bwMode="auto">
            <a:xfrm>
              <a:off x="8033" y="7535"/>
              <a:ext cx="1" cy="28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8213" name="Line 31"/>
            <p:cNvSpPr>
              <a:spLocks noChangeShapeType="1"/>
            </p:cNvSpPr>
            <p:nvPr/>
          </p:nvSpPr>
          <p:spPr bwMode="auto">
            <a:xfrm>
              <a:off x="8753" y="7535"/>
              <a:ext cx="1" cy="28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8214" name="AutoShape 30"/>
            <p:cNvSpPr>
              <a:spLocks/>
            </p:cNvSpPr>
            <p:nvPr/>
          </p:nvSpPr>
          <p:spPr bwMode="auto">
            <a:xfrm rot="5400000" flipV="1">
              <a:off x="8303" y="10145"/>
              <a:ext cx="180" cy="720"/>
            </a:xfrm>
            <a:prstGeom prst="rightBrace">
              <a:avLst>
                <a:gd name="adj1" fmla="val 33333"/>
                <a:gd name="adj2" fmla="val 50000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ca-ES" sz="7600" dirty="0"/>
            </a:p>
          </p:txBody>
        </p:sp>
        <p:sp>
          <p:nvSpPr>
            <p:cNvPr id="8215" name="AutoShape 29"/>
            <p:cNvSpPr>
              <a:spLocks/>
            </p:cNvSpPr>
            <p:nvPr/>
          </p:nvSpPr>
          <p:spPr bwMode="auto">
            <a:xfrm>
              <a:off x="8753" y="9695"/>
              <a:ext cx="180" cy="720"/>
            </a:xfrm>
            <a:prstGeom prst="rightBrace">
              <a:avLst>
                <a:gd name="adj1" fmla="val 33333"/>
                <a:gd name="adj2" fmla="val 50000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ca-ES" sz="7600" dirty="0"/>
            </a:p>
          </p:txBody>
        </p:sp>
        <p:sp>
          <p:nvSpPr>
            <p:cNvPr id="8216" name="Text Box 28"/>
            <p:cNvSpPr txBox="1">
              <a:spLocks noChangeArrowheads="1"/>
            </p:cNvSpPr>
            <p:nvPr/>
          </p:nvSpPr>
          <p:spPr bwMode="auto">
            <a:xfrm>
              <a:off x="8967" y="9898"/>
              <a:ext cx="731" cy="4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ca-ES" sz="2600" dirty="0" err="1">
                  <a:latin typeface="Arial Narrow" pitchFamily="34" charset="0"/>
                  <a:cs typeface="Times New Roman" pitchFamily="18" charset="0"/>
                </a:rPr>
                <a:t>Tile</a:t>
              </a:r>
              <a:r>
                <a:rPr lang="ca-ES" sz="2600" dirty="0">
                  <a:latin typeface="Arial Narrow" pitchFamily="34" charset="0"/>
                  <a:cs typeface="Times New Roman" pitchFamily="18" charset="0"/>
                </a:rPr>
                <a:t/>
              </a:r>
              <a:br>
                <a:rPr lang="ca-ES" sz="2600" dirty="0">
                  <a:latin typeface="Arial Narrow" pitchFamily="34" charset="0"/>
                  <a:cs typeface="Times New Roman" pitchFamily="18" charset="0"/>
                </a:rPr>
              </a:br>
              <a:r>
                <a:rPr lang="ca-ES" sz="2600" dirty="0" err="1">
                  <a:latin typeface="Arial Narrow" pitchFamily="34" charset="0"/>
                  <a:cs typeface="Times New Roman" pitchFamily="18" charset="0"/>
                </a:rPr>
                <a:t>Height</a:t>
              </a:r>
              <a:endParaRPr lang="ca-ES" sz="7600" dirty="0">
                <a:latin typeface="Arial" pitchFamily="34" charset="0"/>
              </a:endParaRPr>
            </a:p>
          </p:txBody>
        </p:sp>
        <p:sp>
          <p:nvSpPr>
            <p:cNvPr id="8217" name="Line 27"/>
            <p:cNvSpPr>
              <a:spLocks noChangeShapeType="1"/>
            </p:cNvSpPr>
            <p:nvPr/>
          </p:nvSpPr>
          <p:spPr bwMode="auto">
            <a:xfrm flipH="1">
              <a:off x="5469" y="7355"/>
              <a:ext cx="224" cy="1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8218" name="Freeform 26"/>
            <p:cNvSpPr>
              <a:spLocks/>
            </p:cNvSpPr>
            <p:nvPr/>
          </p:nvSpPr>
          <p:spPr bwMode="auto">
            <a:xfrm>
              <a:off x="6773" y="7266"/>
              <a:ext cx="503" cy="704"/>
            </a:xfrm>
            <a:custGeom>
              <a:avLst/>
              <a:gdLst>
                <a:gd name="T0" fmla="*/ 0 w 503"/>
                <a:gd name="T1" fmla="*/ 704 h 704"/>
                <a:gd name="T2" fmla="*/ 240 w 503"/>
                <a:gd name="T3" fmla="*/ 451 h 704"/>
                <a:gd name="T4" fmla="*/ 265 w 503"/>
                <a:gd name="T5" fmla="*/ 163 h 704"/>
                <a:gd name="T6" fmla="*/ 503 w 503"/>
                <a:gd name="T7" fmla="*/ 0 h 7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03"/>
                <a:gd name="T13" fmla="*/ 0 h 704"/>
                <a:gd name="T14" fmla="*/ 503 w 503"/>
                <a:gd name="T15" fmla="*/ 704 h 7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03" h="704">
                  <a:moveTo>
                    <a:pt x="0" y="704"/>
                  </a:moveTo>
                  <a:cubicBezTo>
                    <a:pt x="40" y="662"/>
                    <a:pt x="196" y="541"/>
                    <a:pt x="240" y="451"/>
                  </a:cubicBezTo>
                  <a:cubicBezTo>
                    <a:pt x="284" y="361"/>
                    <a:pt x="221" y="238"/>
                    <a:pt x="265" y="163"/>
                  </a:cubicBezTo>
                  <a:cubicBezTo>
                    <a:pt x="309" y="88"/>
                    <a:pt x="454" y="34"/>
                    <a:pt x="503" y="0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8219" name="Text Box 25"/>
            <p:cNvSpPr txBox="1">
              <a:spLocks noChangeArrowheads="1"/>
            </p:cNvSpPr>
            <p:nvPr/>
          </p:nvSpPr>
          <p:spPr bwMode="auto">
            <a:xfrm>
              <a:off x="7250" y="6995"/>
              <a:ext cx="1440" cy="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600" dirty="0">
                  <a:latin typeface="Arial Narrow" pitchFamily="34" charset="0"/>
                  <a:cs typeface="Times New Roman" pitchFamily="18" charset="0"/>
                </a:rPr>
                <a:t>Tile indices (</a:t>
              </a:r>
              <a:r>
                <a:rPr lang="en-US" sz="2600" dirty="0" err="1">
                  <a:latin typeface="Arial Narrow" pitchFamily="34" charset="0"/>
                  <a:cs typeface="Times New Roman" pitchFamily="18" charset="0"/>
                </a:rPr>
                <a:t>TileCol,TileRow</a:t>
              </a:r>
              <a:r>
                <a:rPr lang="en-US" sz="2600" dirty="0">
                  <a:latin typeface="Arial Narrow" pitchFamily="34" charset="0"/>
                  <a:cs typeface="Times New Roman" pitchFamily="18" charset="0"/>
                </a:rPr>
                <a:t>)</a:t>
              </a:r>
              <a:endParaRPr lang="en-US" sz="7600" dirty="0">
                <a:latin typeface="Arial" pitchFamily="34" charset="0"/>
              </a:endParaRPr>
            </a:p>
          </p:txBody>
        </p:sp>
        <p:sp>
          <p:nvSpPr>
            <p:cNvPr id="8220" name="Line 24"/>
            <p:cNvSpPr>
              <a:spLocks noChangeShapeType="1"/>
            </p:cNvSpPr>
            <p:nvPr/>
          </p:nvSpPr>
          <p:spPr bwMode="auto">
            <a:xfrm>
              <a:off x="5453" y="7564"/>
              <a:ext cx="3480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8221" name="Line 23"/>
            <p:cNvSpPr>
              <a:spLocks noChangeShapeType="1"/>
            </p:cNvSpPr>
            <p:nvPr/>
          </p:nvSpPr>
          <p:spPr bwMode="auto">
            <a:xfrm rot="-5400000">
              <a:off x="3848" y="9154"/>
              <a:ext cx="3240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prstDash val="dash"/>
              <a:round/>
              <a:headEnd type="triangle" w="med" len="med"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8222" name="Text Box 22"/>
            <p:cNvSpPr txBox="1">
              <a:spLocks noChangeArrowheads="1"/>
            </p:cNvSpPr>
            <p:nvPr/>
          </p:nvSpPr>
          <p:spPr bwMode="auto">
            <a:xfrm>
              <a:off x="5642" y="7175"/>
              <a:ext cx="1800" cy="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600" dirty="0" err="1">
                  <a:latin typeface="Arial Narrow" pitchFamily="34" charset="0"/>
                  <a:cs typeface="Times New Roman" pitchFamily="18" charset="0"/>
                </a:rPr>
                <a:t>TopLeftCorner</a:t>
              </a:r>
              <a:endParaRPr lang="en-US" sz="7600" dirty="0">
                <a:latin typeface="Arial" pitchFamily="34" charset="0"/>
              </a:endParaRPr>
            </a:p>
          </p:txBody>
        </p:sp>
        <p:sp>
          <p:nvSpPr>
            <p:cNvPr id="8223" name="Text Box 21"/>
            <p:cNvSpPr txBox="1">
              <a:spLocks noChangeArrowheads="1"/>
            </p:cNvSpPr>
            <p:nvPr/>
          </p:nvSpPr>
          <p:spPr bwMode="auto">
            <a:xfrm>
              <a:off x="5513" y="7715"/>
              <a:ext cx="540" cy="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ca-ES" sz="2600" dirty="0">
                  <a:latin typeface="Arial Narrow" pitchFamily="34" charset="0"/>
                  <a:cs typeface="Times New Roman" pitchFamily="18" charset="0"/>
                </a:rPr>
                <a:t>0,0</a:t>
              </a:r>
              <a:endParaRPr lang="ca-ES" sz="7600" dirty="0">
                <a:latin typeface="Arial" pitchFamily="34" charset="0"/>
              </a:endParaRPr>
            </a:p>
          </p:txBody>
        </p:sp>
        <p:sp>
          <p:nvSpPr>
            <p:cNvPr id="8224" name="Text Box 20"/>
            <p:cNvSpPr txBox="1">
              <a:spLocks noChangeArrowheads="1"/>
            </p:cNvSpPr>
            <p:nvPr/>
          </p:nvSpPr>
          <p:spPr bwMode="auto">
            <a:xfrm>
              <a:off x="6233" y="7715"/>
              <a:ext cx="540" cy="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ca-ES" sz="2600" dirty="0">
                  <a:latin typeface="Arial Narrow" pitchFamily="34" charset="0"/>
                  <a:cs typeface="Times New Roman" pitchFamily="18" charset="0"/>
                </a:rPr>
                <a:t>1,0</a:t>
              </a:r>
              <a:endParaRPr lang="ca-ES" sz="7600" dirty="0">
                <a:latin typeface="Arial" pitchFamily="34" charset="0"/>
              </a:endParaRPr>
            </a:p>
          </p:txBody>
        </p:sp>
        <p:sp>
          <p:nvSpPr>
            <p:cNvPr id="8225" name="Text Box 19"/>
            <p:cNvSpPr txBox="1">
              <a:spLocks noChangeArrowheads="1"/>
            </p:cNvSpPr>
            <p:nvPr/>
          </p:nvSpPr>
          <p:spPr bwMode="auto">
            <a:xfrm>
              <a:off x="7133" y="7715"/>
              <a:ext cx="540" cy="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ca-ES" sz="2600" dirty="0">
                  <a:latin typeface="Arial Narrow" pitchFamily="34" charset="0"/>
                  <a:cs typeface="Times New Roman" pitchFamily="18" charset="0"/>
                </a:rPr>
                <a:t>...</a:t>
              </a:r>
              <a:endParaRPr lang="ca-ES" sz="7600" dirty="0">
                <a:latin typeface="Arial" pitchFamily="34" charset="0"/>
              </a:endParaRPr>
            </a:p>
          </p:txBody>
        </p:sp>
        <p:sp>
          <p:nvSpPr>
            <p:cNvPr id="8226" name="Line 18"/>
            <p:cNvSpPr>
              <a:spLocks noChangeShapeType="1"/>
            </p:cNvSpPr>
            <p:nvPr/>
          </p:nvSpPr>
          <p:spPr bwMode="auto">
            <a:xfrm>
              <a:off x="5513" y="10415"/>
              <a:ext cx="3240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8227" name="Text Box 17"/>
            <p:cNvSpPr txBox="1">
              <a:spLocks noChangeArrowheads="1"/>
            </p:cNvSpPr>
            <p:nvPr/>
          </p:nvSpPr>
          <p:spPr bwMode="auto">
            <a:xfrm>
              <a:off x="5513" y="8435"/>
              <a:ext cx="540" cy="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ca-ES" sz="2600" dirty="0">
                  <a:latin typeface="Arial Narrow" pitchFamily="34" charset="0"/>
                  <a:cs typeface="Times New Roman" pitchFamily="18" charset="0"/>
                </a:rPr>
                <a:t>0,1</a:t>
              </a:r>
              <a:endParaRPr lang="ca-ES" sz="7600" dirty="0">
                <a:latin typeface="Arial" pitchFamily="34" charset="0"/>
              </a:endParaRPr>
            </a:p>
          </p:txBody>
        </p:sp>
        <p:sp>
          <p:nvSpPr>
            <p:cNvPr id="8228" name="Text Box 16"/>
            <p:cNvSpPr txBox="1">
              <a:spLocks noChangeArrowheads="1"/>
            </p:cNvSpPr>
            <p:nvPr/>
          </p:nvSpPr>
          <p:spPr bwMode="auto">
            <a:xfrm>
              <a:off x="6233" y="8435"/>
              <a:ext cx="540" cy="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ca-ES" sz="2600" dirty="0">
                  <a:latin typeface="Arial Narrow" pitchFamily="34" charset="0"/>
                  <a:cs typeface="Times New Roman" pitchFamily="18" charset="0"/>
                </a:rPr>
                <a:t>1,1</a:t>
              </a:r>
              <a:endParaRPr lang="ca-ES" sz="7600" dirty="0">
                <a:latin typeface="Arial" pitchFamily="34" charset="0"/>
              </a:endParaRPr>
            </a:p>
          </p:txBody>
        </p:sp>
        <p:sp>
          <p:nvSpPr>
            <p:cNvPr id="8229" name="Text Box 15"/>
            <p:cNvSpPr txBox="1">
              <a:spLocks noChangeArrowheads="1"/>
            </p:cNvSpPr>
            <p:nvPr/>
          </p:nvSpPr>
          <p:spPr bwMode="auto">
            <a:xfrm>
              <a:off x="8033" y="8435"/>
              <a:ext cx="1620" cy="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600" dirty="0">
                  <a:latin typeface="Arial Narrow" pitchFamily="34" charset="0"/>
                  <a:cs typeface="Times New Roman" pitchFamily="18" charset="0"/>
                </a:rPr>
                <a:t>MatrixWidth-1,1</a:t>
              </a:r>
              <a:endParaRPr lang="en-US" sz="7600" dirty="0">
                <a:latin typeface="Arial" pitchFamily="34" charset="0"/>
              </a:endParaRPr>
            </a:p>
          </p:txBody>
        </p:sp>
        <p:sp>
          <p:nvSpPr>
            <p:cNvPr id="8230" name="Text Box 14"/>
            <p:cNvSpPr txBox="1">
              <a:spLocks noChangeArrowheads="1"/>
            </p:cNvSpPr>
            <p:nvPr/>
          </p:nvSpPr>
          <p:spPr bwMode="auto">
            <a:xfrm>
              <a:off x="6197" y="9803"/>
              <a:ext cx="900" cy="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600" dirty="0">
                  <a:latin typeface="Arial Narrow" pitchFamily="34" charset="0"/>
                  <a:cs typeface="Times New Roman" pitchFamily="18" charset="0"/>
                </a:rPr>
                <a:t>1, Matrix</a:t>
              </a:r>
              <a:r>
                <a:rPr lang="en-US" sz="2600" dirty="0">
                  <a:latin typeface="Arial" pitchFamily="34" charset="0"/>
                  <a:cs typeface="Times New Roman" pitchFamily="18" charset="0"/>
                </a:rPr>
                <a:t>‌</a:t>
              </a:r>
              <a:r>
                <a:rPr lang="en-US" sz="2600" dirty="0">
                  <a:latin typeface="Arial Narrow" pitchFamily="34" charset="0"/>
                  <a:cs typeface="Times New Roman" pitchFamily="18" charset="0"/>
                </a:rPr>
                <a:t>Height-1</a:t>
              </a:r>
              <a:endParaRPr lang="en-US" sz="7600" dirty="0">
                <a:latin typeface="Arial" pitchFamily="34" charset="0"/>
              </a:endParaRPr>
            </a:p>
          </p:txBody>
        </p:sp>
        <p:sp>
          <p:nvSpPr>
            <p:cNvPr id="8231" name="Text Box 13"/>
            <p:cNvSpPr txBox="1">
              <a:spLocks noChangeArrowheads="1"/>
            </p:cNvSpPr>
            <p:nvPr/>
          </p:nvSpPr>
          <p:spPr bwMode="auto">
            <a:xfrm>
              <a:off x="5441" y="9815"/>
              <a:ext cx="1080" cy="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ca-ES" sz="2600" dirty="0">
                  <a:latin typeface="Arial Narrow" pitchFamily="34" charset="0"/>
                  <a:cs typeface="Times New Roman" pitchFamily="18" charset="0"/>
                </a:rPr>
                <a:t>0,</a:t>
              </a:r>
              <a:br>
                <a:rPr lang="ca-ES" sz="2600" dirty="0">
                  <a:latin typeface="Arial Narrow" pitchFamily="34" charset="0"/>
                  <a:cs typeface="Times New Roman" pitchFamily="18" charset="0"/>
                </a:rPr>
              </a:br>
              <a:r>
                <a:rPr lang="ca-ES" sz="2600" dirty="0" err="1">
                  <a:latin typeface="Arial Narrow" pitchFamily="34" charset="0"/>
                  <a:cs typeface="Times New Roman" pitchFamily="18" charset="0"/>
                </a:rPr>
                <a:t>Matrix</a:t>
              </a:r>
              <a:r>
                <a:rPr lang="ca-ES" sz="2600" dirty="0">
                  <a:latin typeface="Arial" pitchFamily="34" charset="0"/>
                  <a:cs typeface="Times New Roman" pitchFamily="18" charset="0"/>
                </a:rPr>
                <a:t>‌</a:t>
              </a:r>
              <a:r>
                <a:rPr lang="ca-ES" sz="2600" dirty="0">
                  <a:latin typeface="Arial Narrow" pitchFamily="34" charset="0"/>
                  <a:cs typeface="Times New Roman" pitchFamily="18" charset="0"/>
                </a:rPr>
                <a:t>Height-1</a:t>
              </a:r>
              <a:endParaRPr lang="ca-ES" sz="7600" dirty="0">
                <a:latin typeface="Arial" pitchFamily="34" charset="0"/>
              </a:endParaRPr>
            </a:p>
          </p:txBody>
        </p:sp>
        <p:sp>
          <p:nvSpPr>
            <p:cNvPr id="8232" name="Text Box 12"/>
            <p:cNvSpPr txBox="1">
              <a:spLocks noChangeArrowheads="1"/>
            </p:cNvSpPr>
            <p:nvPr/>
          </p:nvSpPr>
          <p:spPr bwMode="auto">
            <a:xfrm>
              <a:off x="8033" y="7715"/>
              <a:ext cx="1440" cy="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600" dirty="0">
                  <a:latin typeface="Arial Narrow" pitchFamily="34" charset="0"/>
                  <a:cs typeface="Times New Roman" pitchFamily="18" charset="0"/>
                </a:rPr>
                <a:t>MatrixWidth-1,0</a:t>
              </a:r>
              <a:endParaRPr lang="en-US" sz="7600" dirty="0">
                <a:latin typeface="Arial" pitchFamily="34" charset="0"/>
              </a:endParaRPr>
            </a:p>
          </p:txBody>
        </p:sp>
        <p:sp>
          <p:nvSpPr>
            <p:cNvPr id="8233" name="Text Box 11"/>
            <p:cNvSpPr txBox="1">
              <a:spLocks noChangeArrowheads="1"/>
            </p:cNvSpPr>
            <p:nvPr/>
          </p:nvSpPr>
          <p:spPr bwMode="auto">
            <a:xfrm>
              <a:off x="7133" y="8435"/>
              <a:ext cx="540" cy="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ca-ES" sz="2600" dirty="0">
                  <a:latin typeface="Arial Narrow" pitchFamily="34" charset="0"/>
                  <a:cs typeface="Times New Roman" pitchFamily="18" charset="0"/>
                </a:rPr>
                <a:t>...</a:t>
              </a:r>
              <a:endParaRPr lang="ca-ES" sz="7600" dirty="0">
                <a:latin typeface="Arial" pitchFamily="34" charset="0"/>
              </a:endParaRPr>
            </a:p>
          </p:txBody>
        </p:sp>
        <p:sp>
          <p:nvSpPr>
            <p:cNvPr id="8234" name="Text Box 10"/>
            <p:cNvSpPr txBox="1">
              <a:spLocks noChangeArrowheads="1"/>
            </p:cNvSpPr>
            <p:nvPr/>
          </p:nvSpPr>
          <p:spPr bwMode="auto">
            <a:xfrm>
              <a:off x="5513" y="9155"/>
              <a:ext cx="540" cy="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ca-ES" sz="2600" dirty="0">
                  <a:latin typeface="Arial Narrow" pitchFamily="34" charset="0"/>
                  <a:cs typeface="Times New Roman" pitchFamily="18" charset="0"/>
                </a:rPr>
                <a:t>...</a:t>
              </a:r>
              <a:endParaRPr lang="ca-ES" sz="7600" dirty="0">
                <a:latin typeface="Arial" pitchFamily="34" charset="0"/>
              </a:endParaRPr>
            </a:p>
          </p:txBody>
        </p:sp>
        <p:sp>
          <p:nvSpPr>
            <p:cNvPr id="8235" name="Text Box 9"/>
            <p:cNvSpPr txBox="1">
              <a:spLocks noChangeArrowheads="1"/>
            </p:cNvSpPr>
            <p:nvPr/>
          </p:nvSpPr>
          <p:spPr bwMode="auto">
            <a:xfrm>
              <a:off x="6233" y="9155"/>
              <a:ext cx="540" cy="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ca-ES" sz="2600" dirty="0">
                  <a:latin typeface="Arial Narrow" pitchFamily="34" charset="0"/>
                  <a:cs typeface="Times New Roman" pitchFamily="18" charset="0"/>
                </a:rPr>
                <a:t>...</a:t>
              </a:r>
              <a:endParaRPr lang="ca-ES" sz="7600" dirty="0">
                <a:latin typeface="Arial" pitchFamily="34" charset="0"/>
              </a:endParaRPr>
            </a:p>
          </p:txBody>
        </p:sp>
        <p:sp>
          <p:nvSpPr>
            <p:cNvPr id="8236" name="Text Box 8"/>
            <p:cNvSpPr txBox="1">
              <a:spLocks noChangeArrowheads="1"/>
            </p:cNvSpPr>
            <p:nvPr/>
          </p:nvSpPr>
          <p:spPr bwMode="auto">
            <a:xfrm>
              <a:off x="7133" y="9155"/>
              <a:ext cx="540" cy="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ca-ES" sz="2600" dirty="0">
                  <a:latin typeface="Arial Narrow" pitchFamily="34" charset="0"/>
                  <a:cs typeface="Times New Roman" pitchFamily="18" charset="0"/>
                </a:rPr>
                <a:t>...</a:t>
              </a:r>
              <a:endParaRPr lang="ca-ES" sz="7600" dirty="0">
                <a:latin typeface="Arial" pitchFamily="34" charset="0"/>
              </a:endParaRPr>
            </a:p>
          </p:txBody>
        </p:sp>
        <p:sp>
          <p:nvSpPr>
            <p:cNvPr id="8237" name="Text Box 7"/>
            <p:cNvSpPr txBox="1">
              <a:spLocks noChangeArrowheads="1"/>
            </p:cNvSpPr>
            <p:nvPr/>
          </p:nvSpPr>
          <p:spPr bwMode="auto">
            <a:xfrm>
              <a:off x="7133" y="9875"/>
              <a:ext cx="540" cy="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ca-ES" sz="2600" dirty="0">
                  <a:latin typeface="Arial Narrow" pitchFamily="34" charset="0"/>
                  <a:cs typeface="Times New Roman" pitchFamily="18" charset="0"/>
                </a:rPr>
                <a:t>...</a:t>
              </a:r>
              <a:endParaRPr lang="ca-ES" sz="7600" dirty="0">
                <a:latin typeface="Arial" pitchFamily="34" charset="0"/>
              </a:endParaRPr>
            </a:p>
          </p:txBody>
        </p:sp>
        <p:sp>
          <p:nvSpPr>
            <p:cNvPr id="8238" name="Text Box 6"/>
            <p:cNvSpPr txBox="1">
              <a:spLocks noChangeArrowheads="1"/>
            </p:cNvSpPr>
            <p:nvPr/>
          </p:nvSpPr>
          <p:spPr bwMode="auto">
            <a:xfrm>
              <a:off x="8033" y="9155"/>
              <a:ext cx="540" cy="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ca-ES" sz="2600" dirty="0">
                  <a:latin typeface="Arial Narrow" pitchFamily="34" charset="0"/>
                  <a:cs typeface="Times New Roman" pitchFamily="18" charset="0"/>
                </a:rPr>
                <a:t>...</a:t>
              </a:r>
              <a:endParaRPr lang="ca-ES" sz="7600" dirty="0">
                <a:latin typeface="Arial" pitchFamily="34" charset="0"/>
              </a:endParaRPr>
            </a:p>
          </p:txBody>
        </p:sp>
        <p:sp>
          <p:nvSpPr>
            <p:cNvPr id="8239" name="Text Box 5"/>
            <p:cNvSpPr txBox="1">
              <a:spLocks noChangeArrowheads="1"/>
            </p:cNvSpPr>
            <p:nvPr/>
          </p:nvSpPr>
          <p:spPr bwMode="auto">
            <a:xfrm>
              <a:off x="8033" y="9875"/>
              <a:ext cx="540" cy="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ca-ES" sz="2600" dirty="0">
                  <a:latin typeface="Arial Narrow" pitchFamily="34" charset="0"/>
                  <a:cs typeface="Times New Roman" pitchFamily="18" charset="0"/>
                </a:rPr>
                <a:t>...</a:t>
              </a:r>
              <a:endParaRPr lang="ca-ES" sz="7600" dirty="0">
                <a:latin typeface="Arial" pitchFamily="34" charset="0"/>
              </a:endParaRPr>
            </a:p>
          </p:txBody>
        </p:sp>
        <p:sp>
          <p:nvSpPr>
            <p:cNvPr id="8240" name="Text Box 4"/>
            <p:cNvSpPr txBox="1">
              <a:spLocks noChangeArrowheads="1"/>
            </p:cNvSpPr>
            <p:nvPr/>
          </p:nvSpPr>
          <p:spPr bwMode="auto">
            <a:xfrm>
              <a:off x="8068" y="10590"/>
              <a:ext cx="867" cy="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ca-ES" sz="2600" dirty="0" err="1">
                  <a:latin typeface="Arial Narrow" pitchFamily="34" charset="0"/>
                  <a:cs typeface="Times New Roman" pitchFamily="18" charset="0"/>
                </a:rPr>
                <a:t>TileWidth</a:t>
              </a:r>
              <a:endParaRPr lang="ca-ES" sz="7600" dirty="0">
                <a:latin typeface="Arial" pitchFamily="34" charset="0"/>
              </a:endParaRPr>
            </a:p>
          </p:txBody>
        </p:sp>
      </p:grpSp>
      <p:sp>
        <p:nvSpPr>
          <p:cNvPr id="8199" name="140 CuadroTexto"/>
          <p:cNvSpPr txBox="1">
            <a:spLocks noChangeArrowheads="1"/>
          </p:cNvSpPr>
          <p:nvPr/>
        </p:nvSpPr>
        <p:spPr bwMode="auto">
          <a:xfrm>
            <a:off x="6239935" y="6569077"/>
            <a:ext cx="4224867" cy="314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17709" tIns="108855" rIns="217709" bIns="108855">
            <a:spAutoFit/>
          </a:bodyPr>
          <a:lstStyle/>
          <a:p>
            <a:r>
              <a:rPr lang="es-ES" sz="19000" dirty="0" err="1">
                <a:latin typeface="Blackadder ITC" pitchFamily="82" charset="0"/>
              </a:rPr>
              <a:t>x,y</a:t>
            </a:r>
            <a:endParaRPr lang="ca-ES" sz="19000" dirty="0">
              <a:latin typeface="Blackadder ITC" pitchFamily="82" charset="0"/>
            </a:endParaRPr>
          </a:p>
        </p:txBody>
      </p:sp>
      <p:sp>
        <p:nvSpPr>
          <p:cNvPr id="8200" name="141 CuadroTexto"/>
          <p:cNvSpPr txBox="1">
            <a:spLocks noChangeArrowheads="1"/>
          </p:cNvSpPr>
          <p:nvPr/>
        </p:nvSpPr>
        <p:spPr bwMode="auto">
          <a:xfrm>
            <a:off x="14880169" y="7000877"/>
            <a:ext cx="4224867" cy="314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217709" tIns="108855" rIns="217709" bIns="108855">
            <a:spAutoFit/>
          </a:bodyPr>
          <a:lstStyle/>
          <a:p>
            <a:r>
              <a:rPr lang="es-ES" sz="19000" dirty="0">
                <a:latin typeface="Blackadder ITC" pitchFamily="82" charset="0"/>
              </a:rPr>
              <a:t>z</a:t>
            </a:r>
            <a:endParaRPr lang="ca-ES" sz="19000" dirty="0">
              <a:latin typeface="Blackadder ITC" pitchFamily="82" charset="0"/>
            </a:endParaRPr>
          </a:p>
        </p:txBody>
      </p:sp>
      <p:sp>
        <p:nvSpPr>
          <p:cNvPr id="143" name="142 Marcador de contenido"/>
          <p:cNvSpPr>
            <a:spLocks noGrp="1"/>
          </p:cNvSpPr>
          <p:nvPr>
            <p:ph idx="1"/>
          </p:nvPr>
        </p:nvSpPr>
        <p:spPr>
          <a:xfrm>
            <a:off x="93135" y="2911477"/>
            <a:ext cx="23905635" cy="1641474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GB" dirty="0" smtClean="0"/>
              <a:t>Discrete regular division, limited number of scales: 3 indices </a:t>
            </a:r>
            <a:r>
              <a:rPr lang="en-GB" dirty="0" err="1" smtClean="0"/>
              <a:t>x,y,z</a:t>
            </a:r>
            <a:endParaRPr lang="en-GB" dirty="0" smtClean="0"/>
          </a:p>
          <a:p>
            <a:pPr>
              <a:defRPr/>
            </a:pPr>
            <a:r>
              <a:rPr lang="en-GB" dirty="0" smtClean="0"/>
              <a:t>Constant tile </a:t>
            </a:r>
            <a:r>
              <a:rPr lang="en-GB" dirty="0" smtClean="0"/>
              <a:t>size (at least in a </a:t>
            </a:r>
            <a:r>
              <a:rPr lang="en-GB" dirty="0" err="1" smtClean="0"/>
              <a:t>tilematrix</a:t>
            </a:r>
            <a:endParaRPr lang="ca-ES" dirty="0"/>
          </a:p>
        </p:txBody>
      </p:sp>
      <p:sp>
        <p:nvSpPr>
          <p:cNvPr id="140" name="139 CuadroTexto"/>
          <p:cNvSpPr txBox="1"/>
          <p:nvPr/>
        </p:nvSpPr>
        <p:spPr>
          <a:xfrm>
            <a:off x="3709419" y="12471335"/>
            <a:ext cx="3103415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5400" b="0" i="0" u="none" strike="noStrike" cap="none" spc="0" normalizeH="0" baseline="0" dirty="0" err="1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TileMatrix</a:t>
            </a:r>
            <a:endParaRPr kumimoji="0" lang="es-ES" sz="5400" b="0" i="0" u="none" strike="noStrike" cap="none" spc="0" normalizeH="0" baseline="0" dirty="0">
              <a:ln>
                <a:noFill/>
              </a:ln>
              <a:solidFill>
                <a:srgbClr val="262626"/>
              </a:solidFill>
              <a:effectLst/>
              <a:uFillTx/>
              <a:latin typeface="Mont Book"/>
              <a:ea typeface="Mont Book"/>
              <a:cs typeface="Mont Book"/>
              <a:sym typeface="Mont Book"/>
            </a:endParaRPr>
          </a:p>
        </p:txBody>
      </p:sp>
      <p:sp>
        <p:nvSpPr>
          <p:cNvPr id="141" name="140 CuadroTexto"/>
          <p:cNvSpPr txBox="1"/>
          <p:nvPr/>
        </p:nvSpPr>
        <p:spPr>
          <a:xfrm>
            <a:off x="16412902" y="12423572"/>
            <a:ext cx="4142160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5400" b="0" i="0" u="none" strike="noStrike" cap="none" spc="0" normalizeH="0" baseline="0" dirty="0" err="1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TileMatrixSet</a:t>
            </a:r>
            <a:endParaRPr kumimoji="0" lang="es-ES" sz="5400" b="0" i="0" u="none" strike="noStrike" cap="none" spc="0" normalizeH="0" baseline="0" dirty="0">
              <a:ln>
                <a:noFill/>
              </a:ln>
              <a:solidFill>
                <a:srgbClr val="262626"/>
              </a:solidFill>
              <a:effectLst/>
              <a:uFillTx/>
              <a:latin typeface="Mont Book"/>
              <a:ea typeface="Mont Book"/>
              <a:cs typeface="Mont Book"/>
              <a:sym typeface="Mont Boo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Tile Example </a:t>
            </a:r>
            <a:r>
              <a:rPr lang="en-US" dirty="0" err="1" smtClean="0"/>
              <a:t>TileMatrix</a:t>
            </a:r>
            <a:r>
              <a:rPr lang="en-US" dirty="0" smtClean="0"/>
              <a:t> ID=15</a:t>
            </a:r>
            <a:endParaRPr lang="en-US" dirty="0"/>
          </a:p>
        </p:txBody>
      </p:sp>
      <p:sp>
        <p:nvSpPr>
          <p:cNvPr id="14339" name="3 Marcador de pie de página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 smtClean="0"/>
              <a:t>Copyright © 2013 Open Geospatial Consortium</a:t>
            </a:r>
          </a:p>
        </p:txBody>
      </p:sp>
      <p:pic>
        <p:nvPicPr>
          <p:cNvPr id="14340" name="Picture 2" descr="http://a.tile.openstreetmap.org/15/9798/1466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2895600"/>
            <a:ext cx="65024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Picture 4" descr="http://mt1.google.com/vt/hl=en&amp;z=15&amp;y=14664&amp;x=979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40800" y="2895600"/>
            <a:ext cx="65024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2" name="Picture 6" descr="http://www.ogc.uab.cat/SITiled/GeoEye_Haiti_M/GeoEye/WorldSphericalMercator/15/9798/14665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38400" y="7772400"/>
            <a:ext cx="65024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3" name="Picture 8" descr="http://ecn.t0.tiles.virtualearth.net/tiles/a032211203002113.jpeg?g=85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940800" y="7772400"/>
            <a:ext cx="65024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4" name="Picture 12" descr="http://otile1.mqcdn.com/tiles/1.0.0/map/15/9800/14664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443200" y="2895600"/>
            <a:ext cx="65024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5" name="Picture 18" descr="http://tile.opencyclemap.org/cycle/15/9800/14665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5443200" y="7772400"/>
            <a:ext cx="65024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" name="14 Conector recto"/>
          <p:cNvCxnSpPr/>
          <p:nvPr/>
        </p:nvCxnSpPr>
        <p:spPr bwMode="auto">
          <a:xfrm>
            <a:off x="8940800" y="2133600"/>
            <a:ext cx="0" cy="10972800"/>
          </a:xfrm>
          <a:prstGeom prst="line">
            <a:avLst/>
          </a:prstGeom>
          <a:noFill/>
          <a:ln w="127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15 Conector recto"/>
          <p:cNvCxnSpPr/>
          <p:nvPr/>
        </p:nvCxnSpPr>
        <p:spPr bwMode="auto">
          <a:xfrm>
            <a:off x="15443200" y="2286000"/>
            <a:ext cx="0" cy="10972800"/>
          </a:xfrm>
          <a:prstGeom prst="line">
            <a:avLst/>
          </a:prstGeom>
          <a:noFill/>
          <a:ln w="127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17 Conector recto"/>
          <p:cNvCxnSpPr/>
          <p:nvPr/>
        </p:nvCxnSpPr>
        <p:spPr bwMode="auto">
          <a:xfrm>
            <a:off x="1016000" y="7772400"/>
            <a:ext cx="22148800" cy="0"/>
          </a:xfrm>
          <a:prstGeom prst="line">
            <a:avLst/>
          </a:prstGeom>
          <a:noFill/>
          <a:ln w="127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19 Conector recto"/>
          <p:cNvCxnSpPr/>
          <p:nvPr/>
        </p:nvCxnSpPr>
        <p:spPr bwMode="auto">
          <a:xfrm>
            <a:off x="1016000" y="12649200"/>
            <a:ext cx="22148800" cy="0"/>
          </a:xfrm>
          <a:prstGeom prst="line">
            <a:avLst/>
          </a:prstGeom>
          <a:noFill/>
          <a:ln w="127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20 Conector recto"/>
          <p:cNvCxnSpPr/>
          <p:nvPr/>
        </p:nvCxnSpPr>
        <p:spPr bwMode="auto">
          <a:xfrm>
            <a:off x="21945600" y="2286000"/>
            <a:ext cx="0" cy="10972800"/>
          </a:xfrm>
          <a:prstGeom prst="line">
            <a:avLst/>
          </a:prstGeom>
          <a:noFill/>
          <a:ln w="127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21 Conector recto"/>
          <p:cNvCxnSpPr/>
          <p:nvPr/>
        </p:nvCxnSpPr>
        <p:spPr bwMode="auto">
          <a:xfrm>
            <a:off x="2438400" y="2286000"/>
            <a:ext cx="0" cy="10972800"/>
          </a:xfrm>
          <a:prstGeom prst="line">
            <a:avLst/>
          </a:prstGeom>
          <a:noFill/>
          <a:ln w="127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22 Conector recto"/>
          <p:cNvCxnSpPr/>
          <p:nvPr/>
        </p:nvCxnSpPr>
        <p:spPr bwMode="auto">
          <a:xfrm>
            <a:off x="1016000" y="2895600"/>
            <a:ext cx="22148800" cy="0"/>
          </a:xfrm>
          <a:prstGeom prst="line">
            <a:avLst/>
          </a:prstGeom>
          <a:noFill/>
          <a:ln w="127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353" name="23 CuadroTexto"/>
          <p:cNvSpPr txBox="1">
            <a:spLocks noChangeArrowheads="1"/>
          </p:cNvSpPr>
          <p:nvPr/>
        </p:nvSpPr>
        <p:spPr bwMode="auto">
          <a:xfrm>
            <a:off x="2438400" y="3048000"/>
            <a:ext cx="5689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217709" tIns="108855" rIns="217709" bIns="108855"/>
          <a:lstStyle/>
          <a:p>
            <a:r>
              <a:rPr lang="ca-ES" sz="3300" dirty="0" err="1"/>
              <a:t>a.tile.openstreetmap.org</a:t>
            </a:r>
            <a:endParaRPr lang="ca-ES" sz="3300" dirty="0"/>
          </a:p>
        </p:txBody>
      </p:sp>
      <p:sp>
        <p:nvSpPr>
          <p:cNvPr id="14354" name="24 CuadroTexto"/>
          <p:cNvSpPr txBox="1">
            <a:spLocks noChangeArrowheads="1"/>
          </p:cNvSpPr>
          <p:nvPr/>
        </p:nvSpPr>
        <p:spPr bwMode="auto">
          <a:xfrm>
            <a:off x="8940800" y="3048000"/>
            <a:ext cx="5689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217709" tIns="108855" rIns="217709" bIns="108855"/>
          <a:lstStyle/>
          <a:p>
            <a:r>
              <a:rPr lang="ca-ES" sz="3300" dirty="0"/>
              <a:t>mt1.google.com</a:t>
            </a:r>
          </a:p>
        </p:txBody>
      </p:sp>
      <p:sp>
        <p:nvSpPr>
          <p:cNvPr id="14355" name="25 CuadroTexto"/>
          <p:cNvSpPr txBox="1">
            <a:spLocks noChangeArrowheads="1"/>
          </p:cNvSpPr>
          <p:nvPr/>
        </p:nvSpPr>
        <p:spPr bwMode="auto">
          <a:xfrm>
            <a:off x="15646400" y="3048000"/>
            <a:ext cx="5689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217709" tIns="108855" rIns="217709" bIns="108855"/>
          <a:lstStyle/>
          <a:p>
            <a:r>
              <a:rPr lang="ca-ES" sz="3300" dirty="0"/>
              <a:t>otile1.mqcdn.com/</a:t>
            </a:r>
            <a:r>
              <a:rPr lang="ca-ES" sz="3300" dirty="0" err="1"/>
              <a:t>tiles</a:t>
            </a:r>
            <a:r>
              <a:rPr lang="ca-ES" sz="3300" dirty="0"/>
              <a:t>/1.0.0/</a:t>
            </a:r>
            <a:r>
              <a:rPr lang="ca-ES" sz="3300" dirty="0" err="1"/>
              <a:t>map</a:t>
            </a:r>
            <a:endParaRPr lang="ca-ES" sz="3300" dirty="0"/>
          </a:p>
        </p:txBody>
      </p:sp>
      <p:sp>
        <p:nvSpPr>
          <p:cNvPr id="14356" name="26 CuadroTexto"/>
          <p:cNvSpPr txBox="1">
            <a:spLocks noChangeArrowheads="1"/>
          </p:cNvSpPr>
          <p:nvPr/>
        </p:nvSpPr>
        <p:spPr bwMode="auto">
          <a:xfrm>
            <a:off x="15646400" y="7924800"/>
            <a:ext cx="5689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217709" tIns="108855" rIns="217709" bIns="108855"/>
          <a:lstStyle/>
          <a:p>
            <a:r>
              <a:rPr lang="ca-ES" sz="3300" dirty="0" err="1"/>
              <a:t>tile.opencyclemap.org</a:t>
            </a:r>
            <a:r>
              <a:rPr lang="ca-ES" sz="3300" dirty="0"/>
              <a:t>/</a:t>
            </a:r>
            <a:r>
              <a:rPr lang="ca-ES" sz="3300" dirty="0" err="1"/>
              <a:t>cycle</a:t>
            </a:r>
            <a:endParaRPr lang="ca-ES" sz="3300" dirty="0"/>
          </a:p>
        </p:txBody>
      </p:sp>
      <p:sp>
        <p:nvSpPr>
          <p:cNvPr id="14357" name="27 CuadroTexto"/>
          <p:cNvSpPr txBox="1">
            <a:spLocks noChangeArrowheads="1"/>
          </p:cNvSpPr>
          <p:nvPr/>
        </p:nvSpPr>
        <p:spPr bwMode="auto">
          <a:xfrm>
            <a:off x="9144000" y="11734800"/>
            <a:ext cx="5689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217709" tIns="108855" rIns="217709" bIns="108855"/>
          <a:lstStyle/>
          <a:p>
            <a:r>
              <a:rPr lang="ca-ES" sz="3300" dirty="0">
                <a:solidFill>
                  <a:schemeClr val="bg1"/>
                </a:solidFill>
              </a:rPr>
              <a:t>ecn.t0.tiles.virtualearth.net</a:t>
            </a:r>
          </a:p>
        </p:txBody>
      </p:sp>
      <p:sp>
        <p:nvSpPr>
          <p:cNvPr id="29" name="28 CuadroTexto"/>
          <p:cNvSpPr txBox="1"/>
          <p:nvPr/>
        </p:nvSpPr>
        <p:spPr>
          <a:xfrm>
            <a:off x="3898900" y="7924800"/>
            <a:ext cx="5689600" cy="762000"/>
          </a:xfrm>
          <a:prstGeom prst="rect">
            <a:avLst/>
          </a:prstGeom>
          <a:noFill/>
        </p:spPr>
        <p:txBody>
          <a:bodyPr wrap="none" lIns="217709" tIns="108855" rIns="217709" bIns="108855"/>
          <a:lstStyle/>
          <a:p>
            <a:pPr>
              <a:defRPr/>
            </a:pPr>
            <a:r>
              <a:rPr lang="ca-ES" sz="3300" dirty="0" err="1">
                <a:solidFill>
                  <a:srgbClr val="FFFFFF"/>
                </a:solidFill>
                <a:cs typeface="Arial" pitchFamily="34" charset="0"/>
              </a:rPr>
              <a:t>www.ogc.uab.cat</a:t>
            </a:r>
            <a:r>
              <a:rPr lang="ca-ES" sz="3300" dirty="0">
                <a:solidFill>
                  <a:srgbClr val="FFFFFF"/>
                </a:solidFill>
                <a:cs typeface="Arial" pitchFamily="34" charset="0"/>
              </a:rPr>
              <a:t>/</a:t>
            </a:r>
            <a:r>
              <a:rPr lang="ca-ES" sz="3300" dirty="0" err="1">
                <a:solidFill>
                  <a:srgbClr val="FFFFFF"/>
                </a:solidFill>
                <a:cs typeface="Arial" pitchFamily="34" charset="0"/>
              </a:rPr>
              <a:t>SITiled</a:t>
            </a:r>
            <a:r>
              <a:rPr lang="ca-ES" sz="3300" dirty="0">
                <a:solidFill>
                  <a:srgbClr val="FFFFFF"/>
                </a:solidFill>
                <a:cs typeface="Arial" pitchFamily="34" charset="0"/>
              </a:rPr>
              <a:t>/</a:t>
            </a:r>
            <a:r>
              <a:rPr lang="ca-ES" sz="3300" dirty="0" err="1">
                <a:solidFill>
                  <a:srgbClr val="FFFFFF"/>
                </a:solidFill>
                <a:cs typeface="Arial" pitchFamily="34" charset="0"/>
              </a:rPr>
              <a:t>GeoEye</a:t>
            </a:r>
            <a:r>
              <a:rPr lang="ca-ES" sz="3300" dirty="0">
                <a:solidFill>
                  <a:srgbClr val="FFFFFF"/>
                </a:solidFill>
                <a:cs typeface="Arial" pitchFamily="34" charset="0"/>
              </a:rPr>
              <a:t>_</a:t>
            </a:r>
            <a:r>
              <a:rPr lang="ca-ES" sz="3300" dirty="0" err="1">
                <a:solidFill>
                  <a:srgbClr val="FFFFFF"/>
                </a:solidFill>
                <a:cs typeface="Arial" pitchFamily="34" charset="0"/>
              </a:rPr>
              <a:t>Haiti</a:t>
            </a:r>
            <a:r>
              <a:rPr lang="ca-ES" sz="3300" dirty="0">
                <a:solidFill>
                  <a:srgbClr val="FFFFFF"/>
                </a:solidFill>
                <a:cs typeface="Arial" pitchFamily="34" charset="0"/>
              </a:rPr>
              <a:t>_M</a:t>
            </a:r>
          </a:p>
        </p:txBody>
      </p:sp>
      <p:sp>
        <p:nvSpPr>
          <p:cNvPr id="30" name="29 CuadroTexto"/>
          <p:cNvSpPr txBox="1"/>
          <p:nvPr/>
        </p:nvSpPr>
        <p:spPr>
          <a:xfrm>
            <a:off x="3454400" y="3962400"/>
            <a:ext cx="3657600" cy="1676400"/>
          </a:xfrm>
          <a:prstGeom prst="rect">
            <a:avLst/>
          </a:prstGeom>
          <a:noFill/>
        </p:spPr>
        <p:txBody>
          <a:bodyPr wrap="none" lIns="217709" tIns="108855" rIns="217709" bIns="108855"/>
          <a:lstStyle/>
          <a:p>
            <a:pPr>
              <a:defRPr/>
            </a:pPr>
            <a:r>
              <a:rPr lang="ca-ES" sz="57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X=9798</a:t>
            </a:r>
          </a:p>
          <a:p>
            <a:pPr>
              <a:defRPr/>
            </a:pPr>
            <a:r>
              <a:rPr lang="ca-ES" sz="57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Y=14664</a:t>
            </a:r>
          </a:p>
        </p:txBody>
      </p:sp>
      <p:sp>
        <p:nvSpPr>
          <p:cNvPr id="31" name="30 CuadroTexto"/>
          <p:cNvSpPr txBox="1"/>
          <p:nvPr/>
        </p:nvSpPr>
        <p:spPr>
          <a:xfrm>
            <a:off x="9753600" y="3962400"/>
            <a:ext cx="3657600" cy="1676400"/>
          </a:xfrm>
          <a:prstGeom prst="rect">
            <a:avLst/>
          </a:prstGeom>
          <a:noFill/>
        </p:spPr>
        <p:txBody>
          <a:bodyPr wrap="none" lIns="217709" tIns="108855" rIns="217709" bIns="108855"/>
          <a:lstStyle/>
          <a:p>
            <a:pPr>
              <a:defRPr/>
            </a:pPr>
            <a:r>
              <a:rPr lang="ca-ES" sz="57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X=9799</a:t>
            </a:r>
          </a:p>
          <a:p>
            <a:pPr>
              <a:defRPr/>
            </a:pPr>
            <a:r>
              <a:rPr lang="ca-ES" sz="57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Y=14664</a:t>
            </a:r>
          </a:p>
        </p:txBody>
      </p:sp>
      <p:sp>
        <p:nvSpPr>
          <p:cNvPr id="32" name="31 CuadroTexto"/>
          <p:cNvSpPr txBox="1"/>
          <p:nvPr/>
        </p:nvSpPr>
        <p:spPr>
          <a:xfrm>
            <a:off x="16662400" y="3962400"/>
            <a:ext cx="3657600" cy="1676400"/>
          </a:xfrm>
          <a:prstGeom prst="rect">
            <a:avLst/>
          </a:prstGeom>
          <a:noFill/>
        </p:spPr>
        <p:txBody>
          <a:bodyPr wrap="none" lIns="217709" tIns="108855" rIns="217709" bIns="108855"/>
          <a:lstStyle/>
          <a:p>
            <a:pPr>
              <a:defRPr/>
            </a:pPr>
            <a:r>
              <a:rPr lang="ca-ES" sz="57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X=9800</a:t>
            </a:r>
          </a:p>
          <a:p>
            <a:pPr>
              <a:defRPr/>
            </a:pPr>
            <a:r>
              <a:rPr lang="ca-ES" sz="57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Y=14664</a:t>
            </a:r>
          </a:p>
        </p:txBody>
      </p:sp>
      <p:sp>
        <p:nvSpPr>
          <p:cNvPr id="33" name="32 CuadroTexto"/>
          <p:cNvSpPr txBox="1"/>
          <p:nvPr/>
        </p:nvSpPr>
        <p:spPr>
          <a:xfrm>
            <a:off x="3454400" y="9448800"/>
            <a:ext cx="3657600" cy="1676400"/>
          </a:xfrm>
          <a:prstGeom prst="rect">
            <a:avLst/>
          </a:prstGeom>
          <a:noFill/>
        </p:spPr>
        <p:txBody>
          <a:bodyPr wrap="none" lIns="217709" tIns="108855" rIns="217709" bIns="108855"/>
          <a:lstStyle/>
          <a:p>
            <a:pPr>
              <a:defRPr/>
            </a:pPr>
            <a:r>
              <a:rPr lang="ca-ES" sz="5700" dirty="0">
                <a:solidFill>
                  <a:schemeClr val="accent5">
                    <a:lumMod val="60000"/>
                    <a:lumOff val="40000"/>
                  </a:schemeClr>
                </a:solidFill>
                <a:cs typeface="Arial" pitchFamily="34" charset="0"/>
              </a:rPr>
              <a:t>X=9798</a:t>
            </a:r>
          </a:p>
          <a:p>
            <a:pPr>
              <a:defRPr/>
            </a:pPr>
            <a:r>
              <a:rPr lang="ca-ES" sz="5700" dirty="0">
                <a:solidFill>
                  <a:schemeClr val="accent5">
                    <a:lumMod val="60000"/>
                    <a:lumOff val="40000"/>
                  </a:schemeClr>
                </a:solidFill>
                <a:cs typeface="Arial" pitchFamily="34" charset="0"/>
              </a:rPr>
              <a:t>Y=14665</a:t>
            </a:r>
          </a:p>
        </p:txBody>
      </p:sp>
      <p:sp>
        <p:nvSpPr>
          <p:cNvPr id="34" name="33 CuadroTexto"/>
          <p:cNvSpPr txBox="1"/>
          <p:nvPr/>
        </p:nvSpPr>
        <p:spPr>
          <a:xfrm>
            <a:off x="9956800" y="9448800"/>
            <a:ext cx="3657600" cy="1676400"/>
          </a:xfrm>
          <a:prstGeom prst="rect">
            <a:avLst/>
          </a:prstGeom>
          <a:noFill/>
        </p:spPr>
        <p:txBody>
          <a:bodyPr wrap="none" lIns="217709" tIns="108855" rIns="217709" bIns="108855"/>
          <a:lstStyle/>
          <a:p>
            <a:pPr>
              <a:defRPr/>
            </a:pPr>
            <a:r>
              <a:rPr lang="ca-ES" sz="5700" dirty="0">
                <a:solidFill>
                  <a:schemeClr val="accent5">
                    <a:lumMod val="60000"/>
                    <a:lumOff val="40000"/>
                  </a:schemeClr>
                </a:solidFill>
                <a:cs typeface="Arial" pitchFamily="34" charset="0"/>
              </a:rPr>
              <a:t>X=9799</a:t>
            </a:r>
          </a:p>
          <a:p>
            <a:pPr>
              <a:defRPr/>
            </a:pPr>
            <a:r>
              <a:rPr lang="ca-ES" sz="5700" dirty="0">
                <a:solidFill>
                  <a:schemeClr val="accent5">
                    <a:lumMod val="60000"/>
                    <a:lumOff val="40000"/>
                  </a:schemeClr>
                </a:solidFill>
                <a:cs typeface="Arial" pitchFamily="34" charset="0"/>
              </a:rPr>
              <a:t>Y=14665</a:t>
            </a:r>
          </a:p>
        </p:txBody>
      </p:sp>
      <p:sp>
        <p:nvSpPr>
          <p:cNvPr id="37" name="36 CuadroTexto"/>
          <p:cNvSpPr txBox="1"/>
          <p:nvPr/>
        </p:nvSpPr>
        <p:spPr>
          <a:xfrm>
            <a:off x="16662400" y="9448800"/>
            <a:ext cx="3657600" cy="1676400"/>
          </a:xfrm>
          <a:prstGeom prst="rect">
            <a:avLst/>
          </a:prstGeom>
          <a:noFill/>
        </p:spPr>
        <p:txBody>
          <a:bodyPr wrap="none" lIns="217709" tIns="108855" rIns="217709" bIns="108855"/>
          <a:lstStyle/>
          <a:p>
            <a:pPr>
              <a:defRPr/>
            </a:pPr>
            <a:r>
              <a:rPr lang="ca-ES" sz="57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X=9800</a:t>
            </a:r>
          </a:p>
          <a:p>
            <a:pPr>
              <a:defRPr/>
            </a:pPr>
            <a:r>
              <a:rPr lang="ca-ES" sz="57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Y=14665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2 Marcador de fecha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217709" tIns="108855" rIns="217709" bIns="108855" numCol="1" anchor="t" anchorCtr="0" compatLnSpc="1">
            <a:prstTxWarp prst="textNoShape">
              <a:avLst/>
            </a:prstTxWarp>
          </a:bodyPr>
          <a:lstStyle/>
          <a:p>
            <a:r>
              <a:rPr lang="ca-ES"/>
              <a:t>15-06-2012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>
          <a:xfrm>
            <a:off x="12045488" y="12968286"/>
            <a:ext cx="280526" cy="487313"/>
          </a:xfrm>
        </p:spPr>
        <p:txBody>
          <a:bodyPr/>
          <a:lstStyle/>
          <a:p>
            <a:pPr>
              <a:defRPr/>
            </a:pPr>
            <a:fld id="{960B53D0-CDD8-43FF-8CB8-187C0A8771AA}" type="slidenum">
              <a:rPr lang="ca-ES"/>
              <a:pPr>
                <a:defRPr/>
              </a:pPr>
              <a:t>6</a:t>
            </a:fld>
            <a:endParaRPr lang="ca-ES"/>
          </a:p>
        </p:txBody>
      </p:sp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GB" dirty="0" smtClean="0"/>
              <a:t>More concurrent but more controlled</a:t>
            </a:r>
            <a:endParaRPr lang="en-GB" dirty="0"/>
          </a:p>
        </p:txBody>
      </p:sp>
      <p:sp>
        <p:nvSpPr>
          <p:cNvPr id="1030" name="Rectangle 25"/>
          <p:cNvSpPr>
            <a:spLocks noChangeArrowheads="1"/>
          </p:cNvSpPr>
          <p:nvPr/>
        </p:nvSpPr>
        <p:spPr bwMode="auto">
          <a:xfrm>
            <a:off x="11972133" y="-294584"/>
            <a:ext cx="439734" cy="589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217709" tIns="108855" rIns="217709" bIns="108855" anchor="ctr">
            <a:spAutoFit/>
          </a:bodyPr>
          <a:lstStyle/>
          <a:p>
            <a:endParaRPr lang="ca-ES"/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 bwMode="auto">
          <a:xfrm>
            <a:off x="478368" y="2962276"/>
            <a:ext cx="23550032" cy="8648700"/>
            <a:chOff x="-3534" y="-392"/>
            <a:chExt cx="7514" cy="3678"/>
          </a:xfrm>
        </p:grpSpPr>
        <p:sp>
          <p:nvSpPr>
            <p:cNvPr id="1032" name="AutoShape 24"/>
            <p:cNvSpPr>
              <a:spLocks noChangeAspect="1" noChangeArrowheads="1" noTextEdit="1"/>
            </p:cNvSpPr>
            <p:nvPr/>
          </p:nvSpPr>
          <p:spPr bwMode="auto">
            <a:xfrm>
              <a:off x="-3534" y="-83"/>
              <a:ext cx="7514" cy="33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033" name="Text Box 23"/>
            <p:cNvSpPr txBox="1">
              <a:spLocks noChangeArrowheads="1"/>
            </p:cNvSpPr>
            <p:nvPr/>
          </p:nvSpPr>
          <p:spPr bwMode="auto">
            <a:xfrm>
              <a:off x="-3393" y="-392"/>
              <a:ext cx="2456" cy="24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it-IT" sz="3200" dirty="0">
                  <a:latin typeface="Arial" pitchFamily="34" charset="0"/>
                  <a:cs typeface="Times New Roman" pitchFamily="18" charset="0"/>
                </a:rPr>
                <a:t>Tile requests:</a:t>
              </a:r>
              <a:endParaRPr lang="it-IT" sz="3200" dirty="0">
                <a:latin typeface="Arial" pitchFamily="34" charset="0"/>
              </a:endParaRPr>
            </a:p>
            <a:p>
              <a:pPr eaLnBrk="0" hangingPunct="0"/>
              <a:r>
                <a:rPr lang="it-IT" sz="2800" dirty="0">
                  <a:latin typeface="Arial" pitchFamily="34" charset="0"/>
                  <a:cs typeface="Times New Roman" pitchFamily="18" charset="0"/>
                </a:rPr>
                <a:t>http://server/10m/0/0.png</a:t>
              </a:r>
              <a:endParaRPr lang="it-IT" sz="3200" dirty="0">
                <a:latin typeface="Arial" pitchFamily="34" charset="0"/>
              </a:endParaRPr>
            </a:p>
            <a:p>
              <a:pPr eaLnBrk="0" hangingPunct="0"/>
              <a:r>
                <a:rPr lang="it-IT" sz="2800" dirty="0">
                  <a:latin typeface="Arial" pitchFamily="34" charset="0"/>
                  <a:cs typeface="Times New Roman" pitchFamily="18" charset="0"/>
                </a:rPr>
                <a:t>http://server/10m/0/1.png</a:t>
              </a:r>
              <a:endParaRPr lang="it-IT" sz="3200" dirty="0">
                <a:latin typeface="Arial" pitchFamily="34" charset="0"/>
              </a:endParaRPr>
            </a:p>
            <a:p>
              <a:pPr eaLnBrk="0" hangingPunct="0"/>
              <a:r>
                <a:rPr lang="it-IT" sz="2800" dirty="0">
                  <a:latin typeface="Arial" pitchFamily="34" charset="0"/>
                  <a:cs typeface="Times New Roman" pitchFamily="18" charset="0"/>
                </a:rPr>
                <a:t>http://server/10m/0/2.png</a:t>
              </a:r>
            </a:p>
            <a:p>
              <a:pPr eaLnBrk="0" hangingPunct="0"/>
              <a:r>
                <a:rPr lang="it-IT" sz="2800" dirty="0">
                  <a:solidFill>
                    <a:srgbClr val="000000"/>
                  </a:solidFill>
                  <a:latin typeface="Arial" pitchFamily="34" charset="0"/>
                  <a:cs typeface="Times New Roman" pitchFamily="18" charset="0"/>
                </a:rPr>
                <a:t>http://server/10m/0/3.png</a:t>
              </a:r>
              <a:endParaRPr lang="it-IT" sz="3200" dirty="0">
                <a:latin typeface="Arial" pitchFamily="34" charset="0"/>
              </a:endParaRPr>
            </a:p>
            <a:p>
              <a:pPr eaLnBrk="0" hangingPunct="0"/>
              <a:r>
                <a:rPr lang="it-IT" sz="2800" dirty="0">
                  <a:latin typeface="Arial" pitchFamily="34" charset="0"/>
                  <a:cs typeface="Times New Roman" pitchFamily="18" charset="0"/>
                </a:rPr>
                <a:t>http://server/10m/1/0.png</a:t>
              </a:r>
              <a:endParaRPr lang="it-IT" sz="3200" dirty="0">
                <a:latin typeface="Arial" pitchFamily="34" charset="0"/>
              </a:endParaRPr>
            </a:p>
            <a:p>
              <a:pPr eaLnBrk="0" hangingPunct="0"/>
              <a:r>
                <a:rPr lang="it-IT" sz="2800" dirty="0">
                  <a:latin typeface="Arial" pitchFamily="34" charset="0"/>
                  <a:cs typeface="Times New Roman" pitchFamily="18" charset="0"/>
                </a:rPr>
                <a:t>http://server/10m/1/1.png</a:t>
              </a:r>
              <a:endParaRPr lang="it-IT" sz="3200" dirty="0">
                <a:latin typeface="Arial" pitchFamily="34" charset="0"/>
              </a:endParaRPr>
            </a:p>
            <a:p>
              <a:pPr eaLnBrk="0" hangingPunct="0"/>
              <a:r>
                <a:rPr lang="it-IT" sz="2800" dirty="0">
                  <a:latin typeface="Arial" pitchFamily="34" charset="0"/>
                  <a:cs typeface="Times New Roman" pitchFamily="18" charset="0"/>
                </a:rPr>
                <a:t>http://server/10m/1/2.png</a:t>
              </a:r>
            </a:p>
            <a:p>
              <a:pPr eaLnBrk="0" hangingPunct="0"/>
              <a:r>
                <a:rPr lang="it-IT" sz="2800" dirty="0">
                  <a:solidFill>
                    <a:srgbClr val="000000"/>
                  </a:solidFill>
                  <a:latin typeface="Arial" pitchFamily="34" charset="0"/>
                  <a:cs typeface="Times New Roman" pitchFamily="18" charset="0"/>
                </a:rPr>
                <a:t>http://server/10m/1/3.png</a:t>
              </a:r>
              <a:endParaRPr lang="it-IT" sz="3200" dirty="0">
                <a:latin typeface="Arial" pitchFamily="34" charset="0"/>
              </a:endParaRPr>
            </a:p>
            <a:p>
              <a:pPr eaLnBrk="0" hangingPunct="0"/>
              <a:r>
                <a:rPr lang="it-IT" sz="2800" dirty="0">
                  <a:latin typeface="Arial" pitchFamily="34" charset="0"/>
                  <a:cs typeface="Times New Roman" pitchFamily="18" charset="0"/>
                </a:rPr>
                <a:t>http://server/10m/2/0.png</a:t>
              </a:r>
              <a:endParaRPr lang="it-IT" sz="3200" dirty="0">
                <a:latin typeface="Arial" pitchFamily="34" charset="0"/>
              </a:endParaRPr>
            </a:p>
            <a:p>
              <a:pPr eaLnBrk="0" hangingPunct="0"/>
              <a:r>
                <a:rPr lang="it-IT" sz="2800" dirty="0">
                  <a:latin typeface="Arial" pitchFamily="34" charset="0"/>
                  <a:cs typeface="Times New Roman" pitchFamily="18" charset="0"/>
                </a:rPr>
                <a:t>http://server/10m/2/1.png</a:t>
              </a:r>
              <a:endParaRPr lang="it-IT" sz="3200" dirty="0">
                <a:latin typeface="Arial" pitchFamily="34" charset="0"/>
              </a:endParaRPr>
            </a:p>
            <a:p>
              <a:pPr eaLnBrk="0" hangingPunct="0"/>
              <a:r>
                <a:rPr lang="en-US" sz="2800" dirty="0">
                  <a:latin typeface="Arial" pitchFamily="34" charset="0"/>
                  <a:cs typeface="Times New Roman" pitchFamily="18" charset="0"/>
                </a:rPr>
                <a:t>http://server/10m/2/2.png</a:t>
              </a:r>
            </a:p>
            <a:p>
              <a:pPr eaLnBrk="0" hangingPunct="0"/>
              <a:r>
                <a:rPr lang="it-IT" sz="2800" dirty="0">
                  <a:solidFill>
                    <a:srgbClr val="000000"/>
                  </a:solidFill>
                  <a:latin typeface="Arial" pitchFamily="34" charset="0"/>
                  <a:cs typeface="Times New Roman" pitchFamily="18" charset="0"/>
                </a:rPr>
                <a:t>http://server/10m/2/3.png</a:t>
              </a:r>
              <a:endParaRPr lang="en-US" sz="3200" dirty="0">
                <a:latin typeface="Arial" pitchFamily="34" charset="0"/>
              </a:endParaRPr>
            </a:p>
          </p:txBody>
        </p:sp>
        <p:pic>
          <p:nvPicPr>
            <p:cNvPr id="1034" name="Picture 2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-1525" y="2132"/>
              <a:ext cx="588" cy="10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5" name="Picture 2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-1202" y="2609"/>
              <a:ext cx="408" cy="4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6" name="Picture 20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-3196" y="2203"/>
              <a:ext cx="752" cy="8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7" name="Picture 19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-3363" y="2495"/>
              <a:ext cx="348" cy="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5490" name="AutoShape 18"/>
            <p:cNvSpPr>
              <a:spLocks noChangeArrowheads="1"/>
            </p:cNvSpPr>
            <p:nvPr/>
          </p:nvSpPr>
          <p:spPr bwMode="auto">
            <a:xfrm>
              <a:off x="-2343" y="2203"/>
              <a:ext cx="624" cy="406"/>
            </a:xfrm>
            <a:custGeom>
              <a:avLst/>
              <a:gdLst>
                <a:gd name="G0" fmla="+- 8364 0 0"/>
                <a:gd name="G1" fmla="+- 10057 0 0"/>
                <a:gd name="G2" fmla="+- 6161 0 0"/>
                <a:gd name="G3" fmla="+- 21600 0 8364"/>
                <a:gd name="G4" fmla="+- 21600 0 10057"/>
                <a:gd name="G5" fmla="*/ G0 21600 G3"/>
                <a:gd name="G6" fmla="*/ G1 21600 G3"/>
                <a:gd name="G7" fmla="*/ G2 G3 21600"/>
                <a:gd name="G8" fmla="*/ 10800 21600 G3"/>
                <a:gd name="G9" fmla="*/ G4 21600 G3"/>
                <a:gd name="G10" fmla="+- 21600 0 G7"/>
                <a:gd name="G11" fmla="+- G5 0 G8"/>
                <a:gd name="G12" fmla="+- G6 0 G8"/>
                <a:gd name="G13" fmla="*/ G12 G7 G11"/>
                <a:gd name="G14" fmla="+- 21600 0 G13"/>
                <a:gd name="G15" fmla="+- G0 0 10800"/>
                <a:gd name="G16" fmla="+- G1 0 10800"/>
                <a:gd name="G17" fmla="*/ G2 G16 G15"/>
                <a:gd name="T0" fmla="*/ 10800 w 21600"/>
                <a:gd name="T1" fmla="*/ 0 h 21600"/>
                <a:gd name="T2" fmla="*/ 0 w 21600"/>
                <a:gd name="T3" fmla="*/ 17625 h 21600"/>
                <a:gd name="T4" fmla="*/ 10800 w 21600"/>
                <a:gd name="T5" fmla="*/ 18837 h 21600"/>
                <a:gd name="T6" fmla="*/ 21600 w 21600"/>
                <a:gd name="T7" fmla="*/ 17625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G13 w 21600"/>
                <a:gd name="T13" fmla="*/ G6 h 21600"/>
                <a:gd name="T14" fmla="*/ G14 w 21600"/>
                <a:gd name="T15" fmla="*/ G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800" y="0"/>
                  </a:moveTo>
                  <a:lnTo>
                    <a:pt x="8364" y="6161"/>
                  </a:lnTo>
                  <a:lnTo>
                    <a:pt x="10057" y="6161"/>
                  </a:lnTo>
                  <a:lnTo>
                    <a:pt x="10057" y="16412"/>
                  </a:lnTo>
                  <a:lnTo>
                    <a:pt x="3775" y="16412"/>
                  </a:lnTo>
                  <a:lnTo>
                    <a:pt x="3775" y="13649"/>
                  </a:lnTo>
                  <a:lnTo>
                    <a:pt x="0" y="17625"/>
                  </a:lnTo>
                  <a:lnTo>
                    <a:pt x="3775" y="21600"/>
                  </a:lnTo>
                  <a:lnTo>
                    <a:pt x="3775" y="18837"/>
                  </a:lnTo>
                  <a:lnTo>
                    <a:pt x="17825" y="18837"/>
                  </a:lnTo>
                  <a:lnTo>
                    <a:pt x="17825" y="21600"/>
                  </a:lnTo>
                  <a:lnTo>
                    <a:pt x="21600" y="17625"/>
                  </a:lnTo>
                  <a:lnTo>
                    <a:pt x="17825" y="13649"/>
                  </a:lnTo>
                  <a:lnTo>
                    <a:pt x="17825" y="16412"/>
                  </a:lnTo>
                  <a:lnTo>
                    <a:pt x="11543" y="16412"/>
                  </a:lnTo>
                  <a:lnTo>
                    <a:pt x="11543" y="6161"/>
                  </a:lnTo>
                  <a:lnTo>
                    <a:pt x="13236" y="6161"/>
                  </a:lnTo>
                  <a:close/>
                </a:path>
              </a:pathLst>
            </a:custGeom>
            <a:gradFill rotWithShape="0">
              <a:gsLst>
                <a:gs pos="0">
                  <a:srgbClr val="B2A1C7"/>
                </a:gs>
                <a:gs pos="50000">
                  <a:srgbClr val="E5DFEC"/>
                </a:gs>
                <a:gs pos="100000">
                  <a:srgbClr val="B2A1C7"/>
                </a:gs>
              </a:gsLst>
              <a:lin ang="18900000" scaled="1"/>
            </a:gradFill>
            <a:ln w="12700">
              <a:solidFill>
                <a:srgbClr val="B2A1C7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3F3151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ca-ES" sz="9500" dirty="0">
                <a:cs typeface="Arial" pitchFamily="34" charset="0"/>
              </a:endParaRPr>
            </a:p>
          </p:txBody>
        </p:sp>
        <p:grpSp>
          <p:nvGrpSpPr>
            <p:cNvPr id="3" name="Group 13"/>
            <p:cNvGrpSpPr>
              <a:grpSpLocks/>
            </p:cNvGrpSpPr>
            <p:nvPr/>
          </p:nvGrpSpPr>
          <p:grpSpPr bwMode="auto">
            <a:xfrm>
              <a:off x="350" y="-42"/>
              <a:ext cx="3461" cy="2171"/>
              <a:chOff x="350" y="6"/>
              <a:chExt cx="3461" cy="2171"/>
            </a:xfrm>
          </p:grpSpPr>
          <p:pic>
            <p:nvPicPr>
              <p:cNvPr id="1050" name="Picture 17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350" y="6"/>
                <a:ext cx="3461" cy="21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51" name="Rectangle 16"/>
              <p:cNvSpPr>
                <a:spLocks noChangeArrowheads="1"/>
              </p:cNvSpPr>
              <p:nvPr/>
            </p:nvSpPr>
            <p:spPr bwMode="auto">
              <a:xfrm>
                <a:off x="1625" y="1016"/>
                <a:ext cx="911" cy="573"/>
              </a:xfrm>
              <a:prstGeom prst="rect">
                <a:avLst/>
              </a:prstGeom>
              <a:solidFill>
                <a:srgbClr val="00B8FF">
                  <a:alpha val="50195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ca-ES" sz="9500" dirty="0"/>
              </a:p>
            </p:txBody>
          </p:sp>
          <p:sp>
            <p:nvSpPr>
              <p:cNvPr id="1052" name="Freeform 15"/>
              <p:cNvSpPr>
                <a:spLocks noEditPoints="1"/>
              </p:cNvSpPr>
              <p:nvPr/>
            </p:nvSpPr>
            <p:spPr bwMode="auto">
              <a:xfrm>
                <a:off x="1625" y="1016"/>
                <a:ext cx="925" cy="586"/>
              </a:xfrm>
              <a:custGeom>
                <a:avLst/>
                <a:gdLst>
                  <a:gd name="T0" fmla="*/ 0 w 925"/>
                  <a:gd name="T1" fmla="*/ 472 h 586"/>
                  <a:gd name="T2" fmla="*/ 14 w 925"/>
                  <a:gd name="T3" fmla="*/ 579 h 586"/>
                  <a:gd name="T4" fmla="*/ 0 w 925"/>
                  <a:gd name="T5" fmla="*/ 432 h 586"/>
                  <a:gd name="T6" fmla="*/ 14 w 925"/>
                  <a:gd name="T7" fmla="*/ 324 h 586"/>
                  <a:gd name="T8" fmla="*/ 0 w 925"/>
                  <a:gd name="T9" fmla="*/ 432 h 586"/>
                  <a:gd name="T10" fmla="*/ 0 w 925"/>
                  <a:gd name="T11" fmla="*/ 176 h 586"/>
                  <a:gd name="T12" fmla="*/ 14 w 925"/>
                  <a:gd name="T13" fmla="*/ 284 h 586"/>
                  <a:gd name="T14" fmla="*/ 0 w 925"/>
                  <a:gd name="T15" fmla="*/ 136 h 586"/>
                  <a:gd name="T16" fmla="*/ 14 w 925"/>
                  <a:gd name="T17" fmla="*/ 29 h 586"/>
                  <a:gd name="T18" fmla="*/ 0 w 925"/>
                  <a:gd name="T19" fmla="*/ 136 h 586"/>
                  <a:gd name="T20" fmla="*/ 132 w 925"/>
                  <a:gd name="T21" fmla="*/ 0 h 586"/>
                  <a:gd name="T22" fmla="*/ 25 w 925"/>
                  <a:gd name="T23" fmla="*/ 13 h 586"/>
                  <a:gd name="T24" fmla="*/ 172 w 925"/>
                  <a:gd name="T25" fmla="*/ 0 h 586"/>
                  <a:gd name="T26" fmla="*/ 279 w 925"/>
                  <a:gd name="T27" fmla="*/ 13 h 586"/>
                  <a:gd name="T28" fmla="*/ 172 w 925"/>
                  <a:gd name="T29" fmla="*/ 0 h 586"/>
                  <a:gd name="T30" fmla="*/ 427 w 925"/>
                  <a:gd name="T31" fmla="*/ 0 h 586"/>
                  <a:gd name="T32" fmla="*/ 320 w 925"/>
                  <a:gd name="T33" fmla="*/ 13 h 586"/>
                  <a:gd name="T34" fmla="*/ 467 w 925"/>
                  <a:gd name="T35" fmla="*/ 0 h 586"/>
                  <a:gd name="T36" fmla="*/ 574 w 925"/>
                  <a:gd name="T37" fmla="*/ 13 h 586"/>
                  <a:gd name="T38" fmla="*/ 467 w 925"/>
                  <a:gd name="T39" fmla="*/ 0 h 586"/>
                  <a:gd name="T40" fmla="*/ 721 w 925"/>
                  <a:gd name="T41" fmla="*/ 0 h 586"/>
                  <a:gd name="T42" fmla="*/ 614 w 925"/>
                  <a:gd name="T43" fmla="*/ 13 h 586"/>
                  <a:gd name="T44" fmla="*/ 762 w 925"/>
                  <a:gd name="T45" fmla="*/ 0 h 586"/>
                  <a:gd name="T46" fmla="*/ 869 w 925"/>
                  <a:gd name="T47" fmla="*/ 13 h 586"/>
                  <a:gd name="T48" fmla="*/ 762 w 925"/>
                  <a:gd name="T49" fmla="*/ 0 h 586"/>
                  <a:gd name="T50" fmla="*/ 925 w 925"/>
                  <a:gd name="T51" fmla="*/ 0 h 586"/>
                  <a:gd name="T52" fmla="*/ 911 w 925"/>
                  <a:gd name="T53" fmla="*/ 105 h 586"/>
                  <a:gd name="T54" fmla="*/ 918 w 925"/>
                  <a:gd name="T55" fmla="*/ 13 h 586"/>
                  <a:gd name="T56" fmla="*/ 909 w 925"/>
                  <a:gd name="T57" fmla="*/ 0 h 586"/>
                  <a:gd name="T58" fmla="*/ 925 w 925"/>
                  <a:gd name="T59" fmla="*/ 253 h 586"/>
                  <a:gd name="T60" fmla="*/ 911 w 925"/>
                  <a:gd name="T61" fmla="*/ 145 h 586"/>
                  <a:gd name="T62" fmla="*/ 925 w 925"/>
                  <a:gd name="T63" fmla="*/ 293 h 586"/>
                  <a:gd name="T64" fmla="*/ 911 w 925"/>
                  <a:gd name="T65" fmla="*/ 400 h 586"/>
                  <a:gd name="T66" fmla="*/ 925 w 925"/>
                  <a:gd name="T67" fmla="*/ 293 h 586"/>
                  <a:gd name="T68" fmla="*/ 925 w 925"/>
                  <a:gd name="T69" fmla="*/ 548 h 586"/>
                  <a:gd name="T70" fmla="*/ 911 w 925"/>
                  <a:gd name="T71" fmla="*/ 440 h 586"/>
                  <a:gd name="T72" fmla="*/ 909 w 925"/>
                  <a:gd name="T73" fmla="*/ 586 h 586"/>
                  <a:gd name="T74" fmla="*/ 802 w 925"/>
                  <a:gd name="T75" fmla="*/ 572 h 586"/>
                  <a:gd name="T76" fmla="*/ 909 w 925"/>
                  <a:gd name="T77" fmla="*/ 586 h 586"/>
                  <a:gd name="T78" fmla="*/ 654 w 925"/>
                  <a:gd name="T79" fmla="*/ 586 h 586"/>
                  <a:gd name="T80" fmla="*/ 762 w 925"/>
                  <a:gd name="T81" fmla="*/ 572 h 586"/>
                  <a:gd name="T82" fmla="*/ 614 w 925"/>
                  <a:gd name="T83" fmla="*/ 586 h 586"/>
                  <a:gd name="T84" fmla="*/ 507 w 925"/>
                  <a:gd name="T85" fmla="*/ 572 h 586"/>
                  <a:gd name="T86" fmla="*/ 614 w 925"/>
                  <a:gd name="T87" fmla="*/ 586 h 586"/>
                  <a:gd name="T88" fmla="*/ 360 w 925"/>
                  <a:gd name="T89" fmla="*/ 586 h 586"/>
                  <a:gd name="T90" fmla="*/ 467 w 925"/>
                  <a:gd name="T91" fmla="*/ 572 h 586"/>
                  <a:gd name="T92" fmla="*/ 320 w 925"/>
                  <a:gd name="T93" fmla="*/ 586 h 586"/>
                  <a:gd name="T94" fmla="*/ 212 w 925"/>
                  <a:gd name="T95" fmla="*/ 572 h 586"/>
                  <a:gd name="T96" fmla="*/ 320 w 925"/>
                  <a:gd name="T97" fmla="*/ 586 h 586"/>
                  <a:gd name="T98" fmla="*/ 65 w 925"/>
                  <a:gd name="T99" fmla="*/ 586 h 586"/>
                  <a:gd name="T100" fmla="*/ 172 w 925"/>
                  <a:gd name="T101" fmla="*/ 572 h 586"/>
                  <a:gd name="T102" fmla="*/ 25 w 925"/>
                  <a:gd name="T103" fmla="*/ 586 h 586"/>
                  <a:gd name="T104" fmla="*/ 7 w 925"/>
                  <a:gd name="T105" fmla="*/ 572 h 586"/>
                  <a:gd name="T106" fmla="*/ 25 w 925"/>
                  <a:gd name="T107" fmla="*/ 586 h 58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925"/>
                  <a:gd name="T163" fmla="*/ 0 h 586"/>
                  <a:gd name="T164" fmla="*/ 925 w 925"/>
                  <a:gd name="T165" fmla="*/ 586 h 58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925" h="586">
                    <a:moveTo>
                      <a:pt x="0" y="579"/>
                    </a:moveTo>
                    <a:lnTo>
                      <a:pt x="0" y="472"/>
                    </a:lnTo>
                    <a:lnTo>
                      <a:pt x="14" y="472"/>
                    </a:lnTo>
                    <a:lnTo>
                      <a:pt x="14" y="579"/>
                    </a:lnTo>
                    <a:lnTo>
                      <a:pt x="0" y="579"/>
                    </a:lnTo>
                    <a:close/>
                    <a:moveTo>
                      <a:pt x="0" y="432"/>
                    </a:moveTo>
                    <a:lnTo>
                      <a:pt x="0" y="324"/>
                    </a:lnTo>
                    <a:lnTo>
                      <a:pt x="14" y="324"/>
                    </a:lnTo>
                    <a:lnTo>
                      <a:pt x="14" y="432"/>
                    </a:lnTo>
                    <a:lnTo>
                      <a:pt x="0" y="432"/>
                    </a:lnTo>
                    <a:close/>
                    <a:moveTo>
                      <a:pt x="0" y="284"/>
                    </a:moveTo>
                    <a:lnTo>
                      <a:pt x="0" y="176"/>
                    </a:lnTo>
                    <a:lnTo>
                      <a:pt x="14" y="176"/>
                    </a:lnTo>
                    <a:lnTo>
                      <a:pt x="14" y="284"/>
                    </a:lnTo>
                    <a:lnTo>
                      <a:pt x="0" y="284"/>
                    </a:lnTo>
                    <a:close/>
                    <a:moveTo>
                      <a:pt x="0" y="136"/>
                    </a:moveTo>
                    <a:lnTo>
                      <a:pt x="0" y="29"/>
                    </a:lnTo>
                    <a:lnTo>
                      <a:pt x="14" y="29"/>
                    </a:lnTo>
                    <a:lnTo>
                      <a:pt x="14" y="136"/>
                    </a:lnTo>
                    <a:lnTo>
                      <a:pt x="0" y="136"/>
                    </a:lnTo>
                    <a:close/>
                    <a:moveTo>
                      <a:pt x="25" y="0"/>
                    </a:moveTo>
                    <a:lnTo>
                      <a:pt x="132" y="0"/>
                    </a:lnTo>
                    <a:lnTo>
                      <a:pt x="132" y="13"/>
                    </a:lnTo>
                    <a:lnTo>
                      <a:pt x="25" y="13"/>
                    </a:lnTo>
                    <a:lnTo>
                      <a:pt x="25" y="0"/>
                    </a:lnTo>
                    <a:close/>
                    <a:moveTo>
                      <a:pt x="172" y="0"/>
                    </a:moveTo>
                    <a:lnTo>
                      <a:pt x="279" y="0"/>
                    </a:lnTo>
                    <a:lnTo>
                      <a:pt x="279" y="13"/>
                    </a:lnTo>
                    <a:lnTo>
                      <a:pt x="172" y="13"/>
                    </a:lnTo>
                    <a:lnTo>
                      <a:pt x="172" y="0"/>
                    </a:lnTo>
                    <a:close/>
                    <a:moveTo>
                      <a:pt x="320" y="0"/>
                    </a:moveTo>
                    <a:lnTo>
                      <a:pt x="427" y="0"/>
                    </a:lnTo>
                    <a:lnTo>
                      <a:pt x="427" y="13"/>
                    </a:lnTo>
                    <a:lnTo>
                      <a:pt x="320" y="13"/>
                    </a:lnTo>
                    <a:lnTo>
                      <a:pt x="320" y="0"/>
                    </a:lnTo>
                    <a:close/>
                    <a:moveTo>
                      <a:pt x="467" y="0"/>
                    </a:moveTo>
                    <a:lnTo>
                      <a:pt x="574" y="0"/>
                    </a:lnTo>
                    <a:lnTo>
                      <a:pt x="574" y="13"/>
                    </a:lnTo>
                    <a:lnTo>
                      <a:pt x="467" y="13"/>
                    </a:lnTo>
                    <a:lnTo>
                      <a:pt x="467" y="0"/>
                    </a:lnTo>
                    <a:close/>
                    <a:moveTo>
                      <a:pt x="614" y="0"/>
                    </a:moveTo>
                    <a:lnTo>
                      <a:pt x="721" y="0"/>
                    </a:lnTo>
                    <a:lnTo>
                      <a:pt x="721" y="13"/>
                    </a:lnTo>
                    <a:lnTo>
                      <a:pt x="614" y="13"/>
                    </a:lnTo>
                    <a:lnTo>
                      <a:pt x="614" y="0"/>
                    </a:lnTo>
                    <a:close/>
                    <a:moveTo>
                      <a:pt x="762" y="0"/>
                    </a:moveTo>
                    <a:lnTo>
                      <a:pt x="869" y="0"/>
                    </a:lnTo>
                    <a:lnTo>
                      <a:pt x="869" y="13"/>
                    </a:lnTo>
                    <a:lnTo>
                      <a:pt x="762" y="13"/>
                    </a:lnTo>
                    <a:lnTo>
                      <a:pt x="762" y="0"/>
                    </a:lnTo>
                    <a:close/>
                    <a:moveTo>
                      <a:pt x="909" y="0"/>
                    </a:moveTo>
                    <a:lnTo>
                      <a:pt x="925" y="0"/>
                    </a:lnTo>
                    <a:lnTo>
                      <a:pt x="925" y="105"/>
                    </a:lnTo>
                    <a:lnTo>
                      <a:pt x="911" y="105"/>
                    </a:lnTo>
                    <a:lnTo>
                      <a:pt x="911" y="6"/>
                    </a:lnTo>
                    <a:lnTo>
                      <a:pt x="918" y="13"/>
                    </a:lnTo>
                    <a:lnTo>
                      <a:pt x="909" y="13"/>
                    </a:lnTo>
                    <a:lnTo>
                      <a:pt x="909" y="0"/>
                    </a:lnTo>
                    <a:close/>
                    <a:moveTo>
                      <a:pt x="925" y="145"/>
                    </a:moveTo>
                    <a:lnTo>
                      <a:pt x="925" y="253"/>
                    </a:lnTo>
                    <a:lnTo>
                      <a:pt x="911" y="253"/>
                    </a:lnTo>
                    <a:lnTo>
                      <a:pt x="911" y="145"/>
                    </a:lnTo>
                    <a:lnTo>
                      <a:pt x="925" y="145"/>
                    </a:lnTo>
                    <a:close/>
                    <a:moveTo>
                      <a:pt x="925" y="293"/>
                    </a:moveTo>
                    <a:lnTo>
                      <a:pt x="925" y="400"/>
                    </a:lnTo>
                    <a:lnTo>
                      <a:pt x="911" y="400"/>
                    </a:lnTo>
                    <a:lnTo>
                      <a:pt x="911" y="293"/>
                    </a:lnTo>
                    <a:lnTo>
                      <a:pt x="925" y="293"/>
                    </a:lnTo>
                    <a:close/>
                    <a:moveTo>
                      <a:pt x="925" y="440"/>
                    </a:moveTo>
                    <a:lnTo>
                      <a:pt x="925" y="548"/>
                    </a:lnTo>
                    <a:lnTo>
                      <a:pt x="911" y="548"/>
                    </a:lnTo>
                    <a:lnTo>
                      <a:pt x="911" y="440"/>
                    </a:lnTo>
                    <a:lnTo>
                      <a:pt x="925" y="440"/>
                    </a:lnTo>
                    <a:close/>
                    <a:moveTo>
                      <a:pt x="909" y="586"/>
                    </a:moveTo>
                    <a:lnTo>
                      <a:pt x="802" y="586"/>
                    </a:lnTo>
                    <a:lnTo>
                      <a:pt x="802" y="572"/>
                    </a:lnTo>
                    <a:lnTo>
                      <a:pt x="909" y="572"/>
                    </a:lnTo>
                    <a:lnTo>
                      <a:pt x="909" y="586"/>
                    </a:lnTo>
                    <a:close/>
                    <a:moveTo>
                      <a:pt x="762" y="586"/>
                    </a:moveTo>
                    <a:lnTo>
                      <a:pt x="654" y="586"/>
                    </a:lnTo>
                    <a:lnTo>
                      <a:pt x="654" y="572"/>
                    </a:lnTo>
                    <a:lnTo>
                      <a:pt x="762" y="572"/>
                    </a:lnTo>
                    <a:lnTo>
                      <a:pt x="762" y="586"/>
                    </a:lnTo>
                    <a:close/>
                    <a:moveTo>
                      <a:pt x="614" y="586"/>
                    </a:moveTo>
                    <a:lnTo>
                      <a:pt x="507" y="586"/>
                    </a:lnTo>
                    <a:lnTo>
                      <a:pt x="507" y="572"/>
                    </a:lnTo>
                    <a:lnTo>
                      <a:pt x="614" y="572"/>
                    </a:lnTo>
                    <a:lnTo>
                      <a:pt x="614" y="586"/>
                    </a:lnTo>
                    <a:close/>
                    <a:moveTo>
                      <a:pt x="467" y="586"/>
                    </a:moveTo>
                    <a:lnTo>
                      <a:pt x="360" y="586"/>
                    </a:lnTo>
                    <a:lnTo>
                      <a:pt x="360" y="572"/>
                    </a:lnTo>
                    <a:lnTo>
                      <a:pt x="467" y="572"/>
                    </a:lnTo>
                    <a:lnTo>
                      <a:pt x="467" y="586"/>
                    </a:lnTo>
                    <a:close/>
                    <a:moveTo>
                      <a:pt x="320" y="586"/>
                    </a:moveTo>
                    <a:lnTo>
                      <a:pt x="212" y="586"/>
                    </a:lnTo>
                    <a:lnTo>
                      <a:pt x="212" y="572"/>
                    </a:lnTo>
                    <a:lnTo>
                      <a:pt x="320" y="572"/>
                    </a:lnTo>
                    <a:lnTo>
                      <a:pt x="320" y="586"/>
                    </a:lnTo>
                    <a:close/>
                    <a:moveTo>
                      <a:pt x="172" y="586"/>
                    </a:moveTo>
                    <a:lnTo>
                      <a:pt x="65" y="586"/>
                    </a:lnTo>
                    <a:lnTo>
                      <a:pt x="65" y="572"/>
                    </a:lnTo>
                    <a:lnTo>
                      <a:pt x="172" y="572"/>
                    </a:lnTo>
                    <a:lnTo>
                      <a:pt x="172" y="586"/>
                    </a:lnTo>
                    <a:close/>
                    <a:moveTo>
                      <a:pt x="25" y="586"/>
                    </a:moveTo>
                    <a:lnTo>
                      <a:pt x="7" y="586"/>
                    </a:lnTo>
                    <a:lnTo>
                      <a:pt x="7" y="572"/>
                    </a:lnTo>
                    <a:lnTo>
                      <a:pt x="25" y="572"/>
                    </a:lnTo>
                    <a:lnTo>
                      <a:pt x="25" y="58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053" name="Rectangle 14"/>
              <p:cNvSpPr>
                <a:spLocks noChangeArrowheads="1"/>
              </p:cNvSpPr>
              <p:nvPr/>
            </p:nvSpPr>
            <p:spPr bwMode="auto">
              <a:xfrm>
                <a:off x="1778" y="1230"/>
                <a:ext cx="673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3800" dirty="0">
                    <a:latin typeface="Arial Narrow" pitchFamily="34" charset="0"/>
                    <a:cs typeface="Times New Roman" pitchFamily="18" charset="0"/>
                  </a:rPr>
                  <a:t>This is a tile</a:t>
                </a:r>
                <a:endParaRPr lang="en-US" sz="9500" dirty="0">
                  <a:latin typeface="Arial" pitchFamily="34" charset="0"/>
                </a:endParaRPr>
              </a:p>
            </p:txBody>
          </p:sp>
        </p:grpSp>
        <p:graphicFrame>
          <p:nvGraphicFramePr>
            <p:cNvPr id="1026" name="Object 2"/>
            <p:cNvGraphicFramePr>
              <a:graphicFrameLocks noChangeAspect="1"/>
            </p:cNvGraphicFramePr>
            <p:nvPr/>
          </p:nvGraphicFramePr>
          <p:xfrm>
            <a:off x="820" y="2177"/>
            <a:ext cx="1543" cy="933"/>
          </p:xfrm>
          <a:graphic>
            <a:graphicData uri="http://schemas.openxmlformats.org/presentationml/2006/ole">
              <p:oleObj spid="_x0000_s2050" name="Fotografía de Photo Editor" r:id="rId9" imgW="9228571" imgH="5582429" progId="MSPhotoEd.3">
                <p:embed/>
              </p:oleObj>
            </a:graphicData>
          </a:graphic>
        </p:graphicFrame>
        <p:sp>
          <p:nvSpPr>
            <p:cNvPr id="105483" name="AutoShape 11"/>
            <p:cNvSpPr>
              <a:spLocks noChangeArrowheads="1"/>
            </p:cNvSpPr>
            <p:nvPr/>
          </p:nvSpPr>
          <p:spPr bwMode="auto">
            <a:xfrm>
              <a:off x="-752" y="2377"/>
              <a:ext cx="2611" cy="143"/>
            </a:xfrm>
            <a:prstGeom prst="rightArrow">
              <a:avLst>
                <a:gd name="adj1" fmla="val 49648"/>
                <a:gd name="adj2" fmla="val 153145"/>
              </a:avLst>
            </a:prstGeom>
            <a:gradFill rotWithShape="0">
              <a:gsLst>
                <a:gs pos="0">
                  <a:srgbClr val="B2A1C7"/>
                </a:gs>
                <a:gs pos="50000">
                  <a:srgbClr val="E5DFEC"/>
                </a:gs>
                <a:gs pos="100000">
                  <a:srgbClr val="B2A1C7"/>
                </a:gs>
              </a:gsLst>
              <a:lin ang="18900000" scaled="1"/>
            </a:gradFill>
            <a:ln w="12700">
              <a:solidFill>
                <a:srgbClr val="B2A1C7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3F3151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ca-ES" sz="9500" dirty="0">
                <a:cs typeface="Arial" pitchFamily="34" charset="0"/>
              </a:endParaRPr>
            </a:p>
          </p:txBody>
        </p:sp>
        <p:sp>
          <p:nvSpPr>
            <p:cNvPr id="105482" name="AutoShape 10"/>
            <p:cNvSpPr>
              <a:spLocks noChangeArrowheads="1"/>
            </p:cNvSpPr>
            <p:nvPr/>
          </p:nvSpPr>
          <p:spPr bwMode="auto">
            <a:xfrm>
              <a:off x="-766" y="2302"/>
              <a:ext cx="2161" cy="143"/>
            </a:xfrm>
            <a:prstGeom prst="rightArrow">
              <a:avLst>
                <a:gd name="adj1" fmla="val 49648"/>
                <a:gd name="adj2" fmla="val 117451"/>
              </a:avLst>
            </a:prstGeom>
            <a:gradFill rotWithShape="0">
              <a:gsLst>
                <a:gs pos="0">
                  <a:srgbClr val="B2A1C7"/>
                </a:gs>
                <a:gs pos="50000">
                  <a:srgbClr val="E5DFEC"/>
                </a:gs>
                <a:gs pos="100000">
                  <a:srgbClr val="B2A1C7"/>
                </a:gs>
              </a:gsLst>
              <a:lin ang="18900000" scaled="1"/>
            </a:gradFill>
            <a:ln w="12700">
              <a:solidFill>
                <a:srgbClr val="B2A1C7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3F3151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ca-ES" sz="9500" dirty="0">
                <a:cs typeface="Arial" pitchFamily="34" charset="0"/>
              </a:endParaRPr>
            </a:p>
          </p:txBody>
        </p:sp>
        <p:sp>
          <p:nvSpPr>
            <p:cNvPr id="105481" name="AutoShape 9"/>
            <p:cNvSpPr>
              <a:spLocks noChangeArrowheads="1"/>
            </p:cNvSpPr>
            <p:nvPr/>
          </p:nvSpPr>
          <p:spPr bwMode="auto">
            <a:xfrm>
              <a:off x="-752" y="2234"/>
              <a:ext cx="1571" cy="143"/>
            </a:xfrm>
            <a:prstGeom prst="rightArrow">
              <a:avLst>
                <a:gd name="adj1" fmla="val 49648"/>
                <a:gd name="adj2" fmla="val 126878"/>
              </a:avLst>
            </a:prstGeom>
            <a:gradFill rotWithShape="0">
              <a:gsLst>
                <a:gs pos="0">
                  <a:srgbClr val="B2A1C7"/>
                </a:gs>
                <a:gs pos="50000">
                  <a:srgbClr val="E5DFEC"/>
                </a:gs>
                <a:gs pos="100000">
                  <a:srgbClr val="B2A1C7"/>
                </a:gs>
              </a:gsLst>
              <a:lin ang="18900000" scaled="1"/>
            </a:gradFill>
            <a:ln w="12700">
              <a:solidFill>
                <a:srgbClr val="B2A1C7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3F3151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ca-ES" sz="9500" dirty="0">
                <a:cs typeface="Arial" pitchFamily="34" charset="0"/>
              </a:endParaRPr>
            </a:p>
          </p:txBody>
        </p:sp>
        <p:sp>
          <p:nvSpPr>
            <p:cNvPr id="105480" name="AutoShape 8"/>
            <p:cNvSpPr>
              <a:spLocks noChangeArrowheads="1"/>
            </p:cNvSpPr>
            <p:nvPr/>
          </p:nvSpPr>
          <p:spPr bwMode="auto">
            <a:xfrm>
              <a:off x="-737" y="2630"/>
              <a:ext cx="2612" cy="143"/>
            </a:xfrm>
            <a:prstGeom prst="rightArrow">
              <a:avLst>
                <a:gd name="adj1" fmla="val 49648"/>
                <a:gd name="adj2" fmla="val 153145"/>
              </a:avLst>
            </a:prstGeom>
            <a:gradFill rotWithShape="0">
              <a:gsLst>
                <a:gs pos="0">
                  <a:srgbClr val="B2A1C7"/>
                </a:gs>
                <a:gs pos="50000">
                  <a:srgbClr val="E5DFEC"/>
                </a:gs>
                <a:gs pos="100000">
                  <a:srgbClr val="B2A1C7"/>
                </a:gs>
              </a:gsLst>
              <a:lin ang="18900000" scaled="1"/>
            </a:gradFill>
            <a:ln w="12700">
              <a:solidFill>
                <a:srgbClr val="B2A1C7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3F3151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ca-ES" sz="9500" dirty="0">
                <a:cs typeface="Arial" pitchFamily="34" charset="0"/>
              </a:endParaRPr>
            </a:p>
          </p:txBody>
        </p:sp>
        <p:sp>
          <p:nvSpPr>
            <p:cNvPr id="105479" name="AutoShape 7"/>
            <p:cNvSpPr>
              <a:spLocks noChangeArrowheads="1"/>
            </p:cNvSpPr>
            <p:nvPr/>
          </p:nvSpPr>
          <p:spPr bwMode="auto">
            <a:xfrm>
              <a:off x="-752" y="2556"/>
              <a:ext cx="2161" cy="143"/>
            </a:xfrm>
            <a:prstGeom prst="rightArrow">
              <a:avLst>
                <a:gd name="adj1" fmla="val 49648"/>
                <a:gd name="adj2" fmla="val 117451"/>
              </a:avLst>
            </a:prstGeom>
            <a:gradFill rotWithShape="0">
              <a:gsLst>
                <a:gs pos="0">
                  <a:srgbClr val="B2A1C7"/>
                </a:gs>
                <a:gs pos="50000">
                  <a:srgbClr val="E5DFEC"/>
                </a:gs>
                <a:gs pos="100000">
                  <a:srgbClr val="B2A1C7"/>
                </a:gs>
              </a:gsLst>
              <a:lin ang="18900000" scaled="1"/>
            </a:gradFill>
            <a:ln w="12700">
              <a:solidFill>
                <a:srgbClr val="B2A1C7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3F3151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ca-ES" sz="9500" dirty="0">
                <a:cs typeface="Arial" pitchFamily="34" charset="0"/>
              </a:endParaRPr>
            </a:p>
          </p:txBody>
        </p:sp>
        <p:sp>
          <p:nvSpPr>
            <p:cNvPr id="105478" name="AutoShape 6"/>
            <p:cNvSpPr>
              <a:spLocks noChangeArrowheads="1"/>
            </p:cNvSpPr>
            <p:nvPr/>
          </p:nvSpPr>
          <p:spPr bwMode="auto">
            <a:xfrm>
              <a:off x="-737" y="2487"/>
              <a:ext cx="1572" cy="143"/>
            </a:xfrm>
            <a:prstGeom prst="rightArrow">
              <a:avLst>
                <a:gd name="adj1" fmla="val 49648"/>
                <a:gd name="adj2" fmla="val 126878"/>
              </a:avLst>
            </a:prstGeom>
            <a:gradFill rotWithShape="0">
              <a:gsLst>
                <a:gs pos="0">
                  <a:srgbClr val="B2A1C7"/>
                </a:gs>
                <a:gs pos="50000">
                  <a:srgbClr val="E5DFEC"/>
                </a:gs>
                <a:gs pos="100000">
                  <a:srgbClr val="B2A1C7"/>
                </a:gs>
              </a:gsLst>
              <a:lin ang="18900000" scaled="1"/>
            </a:gradFill>
            <a:ln w="12700">
              <a:solidFill>
                <a:srgbClr val="B2A1C7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3F3151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ca-ES" sz="9500" dirty="0">
                <a:cs typeface="Arial" pitchFamily="34" charset="0"/>
              </a:endParaRPr>
            </a:p>
          </p:txBody>
        </p:sp>
        <p:sp>
          <p:nvSpPr>
            <p:cNvPr id="105477" name="AutoShape 5"/>
            <p:cNvSpPr>
              <a:spLocks noChangeArrowheads="1"/>
            </p:cNvSpPr>
            <p:nvPr/>
          </p:nvSpPr>
          <p:spPr bwMode="auto">
            <a:xfrm>
              <a:off x="-752" y="2903"/>
              <a:ext cx="2611" cy="143"/>
            </a:xfrm>
            <a:prstGeom prst="rightArrow">
              <a:avLst>
                <a:gd name="adj1" fmla="val 49648"/>
                <a:gd name="adj2" fmla="val 153145"/>
              </a:avLst>
            </a:prstGeom>
            <a:gradFill rotWithShape="0">
              <a:gsLst>
                <a:gs pos="0">
                  <a:srgbClr val="B2A1C7"/>
                </a:gs>
                <a:gs pos="50000">
                  <a:srgbClr val="E5DFEC"/>
                </a:gs>
                <a:gs pos="100000">
                  <a:srgbClr val="B2A1C7"/>
                </a:gs>
              </a:gsLst>
              <a:lin ang="18900000" scaled="1"/>
            </a:gradFill>
            <a:ln w="12700">
              <a:solidFill>
                <a:srgbClr val="B2A1C7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3F3151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ca-ES" sz="9500" dirty="0">
                <a:cs typeface="Arial" pitchFamily="34" charset="0"/>
              </a:endParaRPr>
            </a:p>
          </p:txBody>
        </p:sp>
        <p:sp>
          <p:nvSpPr>
            <p:cNvPr id="105476" name="AutoShape 4"/>
            <p:cNvSpPr>
              <a:spLocks noChangeArrowheads="1"/>
            </p:cNvSpPr>
            <p:nvPr/>
          </p:nvSpPr>
          <p:spPr bwMode="auto">
            <a:xfrm>
              <a:off x="-766" y="2828"/>
              <a:ext cx="2161" cy="143"/>
            </a:xfrm>
            <a:prstGeom prst="rightArrow">
              <a:avLst>
                <a:gd name="adj1" fmla="val 49648"/>
                <a:gd name="adj2" fmla="val 117451"/>
              </a:avLst>
            </a:prstGeom>
            <a:gradFill rotWithShape="0">
              <a:gsLst>
                <a:gs pos="0">
                  <a:srgbClr val="B2A1C7"/>
                </a:gs>
                <a:gs pos="50000">
                  <a:srgbClr val="E5DFEC"/>
                </a:gs>
                <a:gs pos="100000">
                  <a:srgbClr val="B2A1C7"/>
                </a:gs>
              </a:gsLst>
              <a:lin ang="18900000" scaled="1"/>
            </a:gradFill>
            <a:ln w="12700">
              <a:solidFill>
                <a:srgbClr val="B2A1C7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3F3151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ca-ES" sz="9500" dirty="0">
                <a:cs typeface="Arial" pitchFamily="34" charset="0"/>
              </a:endParaRPr>
            </a:p>
          </p:txBody>
        </p:sp>
        <p:sp>
          <p:nvSpPr>
            <p:cNvPr id="105475" name="AutoShape 3"/>
            <p:cNvSpPr>
              <a:spLocks noChangeArrowheads="1"/>
            </p:cNvSpPr>
            <p:nvPr/>
          </p:nvSpPr>
          <p:spPr bwMode="auto">
            <a:xfrm>
              <a:off x="-752" y="2759"/>
              <a:ext cx="1571" cy="143"/>
            </a:xfrm>
            <a:prstGeom prst="rightArrow">
              <a:avLst>
                <a:gd name="adj1" fmla="val 49648"/>
                <a:gd name="adj2" fmla="val 126878"/>
              </a:avLst>
            </a:prstGeom>
            <a:gradFill rotWithShape="0">
              <a:gsLst>
                <a:gs pos="0">
                  <a:srgbClr val="B2A1C7"/>
                </a:gs>
                <a:gs pos="50000">
                  <a:srgbClr val="E5DFEC"/>
                </a:gs>
                <a:gs pos="100000">
                  <a:srgbClr val="B2A1C7"/>
                </a:gs>
              </a:gsLst>
              <a:lin ang="18900000" scaled="1"/>
            </a:gradFill>
            <a:ln w="12700">
              <a:solidFill>
                <a:srgbClr val="B2A1C7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3F3151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ca-ES" sz="9500" dirty="0">
                <a:cs typeface="Arial" pitchFamily="34" charset="0"/>
              </a:endParaRPr>
            </a:p>
          </p:txBody>
        </p:sp>
        <p:sp>
          <p:nvSpPr>
            <p:cNvPr id="105474" name="AutoShape 2"/>
            <p:cNvSpPr>
              <a:spLocks noChangeArrowheads="1"/>
            </p:cNvSpPr>
            <p:nvPr/>
          </p:nvSpPr>
          <p:spPr bwMode="auto">
            <a:xfrm>
              <a:off x="2374" y="1913"/>
              <a:ext cx="633" cy="717"/>
            </a:xfrm>
            <a:custGeom>
              <a:avLst/>
              <a:gdLst>
                <a:gd name="G0" fmla="+- 12758 0 0"/>
                <a:gd name="G1" fmla="+- 18256 0 0"/>
                <a:gd name="G2" fmla="+- 7211 0 0"/>
                <a:gd name="G3" fmla="*/ 12758 1 2"/>
                <a:gd name="G4" fmla="+- G3 10800 0"/>
                <a:gd name="G5" fmla="+- 21600 12758 18256"/>
                <a:gd name="G6" fmla="+- 18256 7211 0"/>
                <a:gd name="G7" fmla="*/ G6 1 2"/>
                <a:gd name="G8" fmla="*/ 18256 2 1"/>
                <a:gd name="G9" fmla="+- G8 0 21600"/>
                <a:gd name="G10" fmla="*/ 21600 G0 G1"/>
                <a:gd name="G11" fmla="*/ 21600 G4 G1"/>
                <a:gd name="G12" fmla="*/ 21600 G5 G1"/>
                <a:gd name="G13" fmla="*/ 21600 G7 G1"/>
                <a:gd name="G14" fmla="*/ 18256 1 2"/>
                <a:gd name="G15" fmla="+- G5 0 G4"/>
                <a:gd name="G16" fmla="+- G0 0 G4"/>
                <a:gd name="G17" fmla="*/ G2 G15 G16"/>
                <a:gd name="T0" fmla="*/ 17179 w 21600"/>
                <a:gd name="T1" fmla="*/ 0 h 21600"/>
                <a:gd name="T2" fmla="*/ 12758 w 21600"/>
                <a:gd name="T3" fmla="*/ 7211 h 21600"/>
                <a:gd name="T4" fmla="*/ 0 w 21600"/>
                <a:gd name="T5" fmla="*/ 20326 h 21600"/>
                <a:gd name="T6" fmla="*/ 9128 w 21600"/>
                <a:gd name="T7" fmla="*/ 21600 h 21600"/>
                <a:gd name="T8" fmla="*/ 18256 w 21600"/>
                <a:gd name="T9" fmla="*/ 15067 h 21600"/>
                <a:gd name="T10" fmla="*/ 21600 w 21600"/>
                <a:gd name="T11" fmla="*/ 7211 h 21600"/>
                <a:gd name="T12" fmla="*/ 17694720 60000 65536"/>
                <a:gd name="T13" fmla="*/ 11796480 60000 65536"/>
                <a:gd name="T14" fmla="*/ 11796480 60000 65536"/>
                <a:gd name="T15" fmla="*/ 5898240 60000 65536"/>
                <a:gd name="T16" fmla="*/ 0 60000 65536"/>
                <a:gd name="T17" fmla="*/ 0 60000 65536"/>
                <a:gd name="T18" fmla="*/ 0 w 21600"/>
                <a:gd name="T19" fmla="*/ G12 h 21600"/>
                <a:gd name="T20" fmla="*/ G1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7179" y="0"/>
                  </a:moveTo>
                  <a:lnTo>
                    <a:pt x="12758" y="7211"/>
                  </a:lnTo>
                  <a:lnTo>
                    <a:pt x="16102" y="7211"/>
                  </a:lnTo>
                  <a:lnTo>
                    <a:pt x="16102" y="19051"/>
                  </a:lnTo>
                  <a:lnTo>
                    <a:pt x="0" y="19051"/>
                  </a:lnTo>
                  <a:lnTo>
                    <a:pt x="0" y="21600"/>
                  </a:lnTo>
                  <a:lnTo>
                    <a:pt x="18256" y="21600"/>
                  </a:lnTo>
                  <a:lnTo>
                    <a:pt x="18256" y="7211"/>
                  </a:lnTo>
                  <a:lnTo>
                    <a:pt x="21600" y="7211"/>
                  </a:lnTo>
                  <a:close/>
                </a:path>
              </a:pathLst>
            </a:custGeom>
            <a:gradFill rotWithShape="0">
              <a:gsLst>
                <a:gs pos="0">
                  <a:srgbClr val="92CDDC"/>
                </a:gs>
                <a:gs pos="50000">
                  <a:srgbClr val="DAEEF3"/>
                </a:gs>
                <a:gs pos="100000">
                  <a:srgbClr val="92CDDC"/>
                </a:gs>
              </a:gsLst>
              <a:lin ang="18900000" scaled="1"/>
            </a:gradFill>
            <a:ln w="12700">
              <a:solidFill>
                <a:srgbClr val="92CDDC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205867">
                  <a:alpha val="50000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ca-ES" sz="9500" dirty="0"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6700" dirty="0"/>
              <a:t>WMTS client and server implementation interaction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5350" y="2178051"/>
            <a:ext cx="23488650" cy="1115695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6700" dirty="0"/>
              <a:t>Client divides the view in tiles that will be presented one next to the other.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endParaRPr lang="en-US" sz="6700" dirty="0"/>
          </a:p>
          <a:p>
            <a:pPr>
              <a:lnSpc>
                <a:spcPct val="90000"/>
              </a:lnSpc>
              <a:spcBef>
                <a:spcPts val="600"/>
              </a:spcBef>
            </a:pPr>
            <a:endParaRPr lang="en-US" sz="6700" dirty="0"/>
          </a:p>
          <a:p>
            <a:pPr>
              <a:lnSpc>
                <a:spcPct val="90000"/>
              </a:lnSpc>
              <a:spcBef>
                <a:spcPts val="600"/>
              </a:spcBef>
            </a:pPr>
            <a:endParaRPr lang="en-US" sz="6700" dirty="0"/>
          </a:p>
          <a:p>
            <a:pPr>
              <a:lnSpc>
                <a:spcPct val="90000"/>
              </a:lnSpc>
              <a:spcBef>
                <a:spcPts val="600"/>
              </a:spcBef>
            </a:pPr>
            <a:endParaRPr lang="en-US" sz="6700" dirty="0"/>
          </a:p>
          <a:p>
            <a:pPr>
              <a:lnSpc>
                <a:spcPct val="90000"/>
              </a:lnSpc>
              <a:spcBef>
                <a:spcPts val="600"/>
              </a:spcBef>
            </a:pPr>
            <a:endParaRPr lang="en-US" sz="6700" dirty="0"/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6700" dirty="0"/>
              <a:t>Determining the tile index of the view (JavaScript)</a:t>
            </a:r>
          </a:p>
          <a:p>
            <a:pPr>
              <a:lnSpc>
                <a:spcPct val="90000"/>
              </a:lnSpc>
              <a:spcBef>
                <a:spcPts val="600"/>
              </a:spcBef>
              <a:buFontTx/>
              <a:buNone/>
            </a:pPr>
            <a:r>
              <a:rPr lang="en-US" sz="2900" dirty="0" err="1">
                <a:latin typeface="Lucida Console" pitchFamily="49" charset="0"/>
              </a:rPr>
              <a:t>ITileMin</a:t>
            </a:r>
            <a:r>
              <a:rPr lang="en-US" sz="2900" dirty="0">
                <a:latin typeface="Lucida Console" pitchFamily="49" charset="0"/>
              </a:rPr>
              <a:t> = floor((</a:t>
            </a:r>
            <a:r>
              <a:rPr lang="en-US" sz="2900" dirty="0" err="1">
                <a:latin typeface="Lucida Console" pitchFamily="49" charset="0"/>
              </a:rPr>
              <a:t>MinX</a:t>
            </a:r>
            <a:r>
              <a:rPr lang="en-US" sz="2900" dirty="0">
                <a:latin typeface="Lucida Console" pitchFamily="49" charset="0"/>
              </a:rPr>
              <a:t> - </a:t>
            </a:r>
            <a:r>
              <a:rPr lang="en-US" sz="2900" dirty="0" err="1">
                <a:latin typeface="Lucida Console" pitchFamily="49" charset="0"/>
              </a:rPr>
              <a:t>TopLeftCorner.x</a:t>
            </a:r>
            <a:r>
              <a:rPr lang="en-US" sz="2900" dirty="0">
                <a:latin typeface="Lucida Console" pitchFamily="49" charset="0"/>
              </a:rPr>
              <a:t>) / </a:t>
            </a:r>
            <a:r>
              <a:rPr lang="en-US" sz="2900" dirty="0" smtClean="0">
                <a:latin typeface="Lucida Console" pitchFamily="49" charset="0"/>
              </a:rPr>
              <a:t>(</a:t>
            </a:r>
            <a:r>
              <a:rPr lang="en-US" sz="2900" dirty="0" err="1" smtClean="0">
                <a:latin typeface="Lucida Console" pitchFamily="49" charset="0"/>
              </a:rPr>
              <a:t>PixelWidth</a:t>
            </a:r>
            <a:r>
              <a:rPr lang="en-US" sz="2900" dirty="0" smtClean="0">
                <a:latin typeface="Lucida Console" pitchFamily="49" charset="0"/>
              </a:rPr>
              <a:t>*</a:t>
            </a:r>
            <a:r>
              <a:rPr lang="en-US" sz="2900" dirty="0" err="1" smtClean="0">
                <a:latin typeface="Lucida Console" pitchFamily="49" charset="0"/>
              </a:rPr>
              <a:t>TileWidth</a:t>
            </a:r>
            <a:r>
              <a:rPr lang="en-US" sz="2900" dirty="0">
                <a:latin typeface="Lucida Console" pitchFamily="49" charset="0"/>
              </a:rPr>
              <a:t>))</a:t>
            </a:r>
          </a:p>
          <a:p>
            <a:pPr>
              <a:lnSpc>
                <a:spcPct val="90000"/>
              </a:lnSpc>
              <a:spcBef>
                <a:spcPts val="600"/>
              </a:spcBef>
              <a:buFontTx/>
              <a:buNone/>
            </a:pPr>
            <a:r>
              <a:rPr lang="en-US" sz="2900" dirty="0" err="1">
                <a:latin typeface="Lucida Console" pitchFamily="49" charset="0"/>
              </a:rPr>
              <a:t>ITileMax</a:t>
            </a:r>
            <a:r>
              <a:rPr lang="en-US" sz="2900" dirty="0">
                <a:latin typeface="Lucida Console" pitchFamily="49" charset="0"/>
              </a:rPr>
              <a:t> = floor((</a:t>
            </a:r>
            <a:r>
              <a:rPr lang="en-US" sz="2900" dirty="0" err="1">
                <a:latin typeface="Lucida Console" pitchFamily="49" charset="0"/>
              </a:rPr>
              <a:t>MaxX</a:t>
            </a:r>
            <a:r>
              <a:rPr lang="en-US" sz="2900" dirty="0">
                <a:latin typeface="Lucida Console" pitchFamily="49" charset="0"/>
              </a:rPr>
              <a:t> - </a:t>
            </a:r>
            <a:r>
              <a:rPr lang="en-US" sz="2900" dirty="0" err="1">
                <a:latin typeface="Lucida Console" pitchFamily="49" charset="0"/>
              </a:rPr>
              <a:t>TopLeftCorner.x</a:t>
            </a:r>
            <a:r>
              <a:rPr lang="en-US" sz="2900" dirty="0">
                <a:latin typeface="Lucida Console" pitchFamily="49" charset="0"/>
              </a:rPr>
              <a:t>) / (</a:t>
            </a:r>
            <a:r>
              <a:rPr lang="en-US" sz="2900" dirty="0" err="1">
                <a:latin typeface="Lucida Console" pitchFamily="49" charset="0"/>
              </a:rPr>
              <a:t>PixelWidth</a:t>
            </a:r>
            <a:r>
              <a:rPr lang="en-US" sz="2900" dirty="0">
                <a:latin typeface="Lucida Console" pitchFamily="49" charset="0"/>
              </a:rPr>
              <a:t>*</a:t>
            </a:r>
            <a:r>
              <a:rPr lang="en-US" sz="2900" dirty="0" err="1">
                <a:latin typeface="Lucida Console" pitchFamily="49" charset="0"/>
              </a:rPr>
              <a:t>TileWidth</a:t>
            </a:r>
            <a:r>
              <a:rPr lang="en-US" sz="2900" dirty="0">
                <a:latin typeface="Lucida Console" pitchFamily="49" charset="0"/>
              </a:rPr>
              <a:t>))</a:t>
            </a:r>
          </a:p>
          <a:p>
            <a:pPr>
              <a:lnSpc>
                <a:spcPct val="90000"/>
              </a:lnSpc>
              <a:spcBef>
                <a:spcPts val="600"/>
              </a:spcBef>
              <a:buFontTx/>
              <a:buNone/>
            </a:pPr>
            <a:r>
              <a:rPr lang="en-US" sz="2900" dirty="0" err="1">
                <a:latin typeface="Lucida Console" pitchFamily="49" charset="0"/>
              </a:rPr>
              <a:t>JTileMin</a:t>
            </a:r>
            <a:r>
              <a:rPr lang="en-US" sz="2900" dirty="0">
                <a:latin typeface="Lucida Console" pitchFamily="49" charset="0"/>
              </a:rPr>
              <a:t> = floor((</a:t>
            </a:r>
            <a:r>
              <a:rPr lang="en-US" sz="2900" dirty="0" err="1">
                <a:latin typeface="Lucida Console" pitchFamily="49" charset="0"/>
              </a:rPr>
              <a:t>TopLeftCorner.y</a:t>
            </a:r>
            <a:r>
              <a:rPr lang="en-US" sz="2900" dirty="0">
                <a:latin typeface="Lucida Console" pitchFamily="49" charset="0"/>
              </a:rPr>
              <a:t> - </a:t>
            </a:r>
            <a:r>
              <a:rPr lang="en-US" sz="2900" dirty="0" err="1">
                <a:latin typeface="Lucida Console" pitchFamily="49" charset="0"/>
              </a:rPr>
              <a:t>MaxY</a:t>
            </a:r>
            <a:r>
              <a:rPr lang="en-US" sz="2900" dirty="0">
                <a:latin typeface="Lucida Console" pitchFamily="49" charset="0"/>
              </a:rPr>
              <a:t>) / (</a:t>
            </a:r>
            <a:r>
              <a:rPr lang="en-US" sz="2900" dirty="0" err="1">
                <a:latin typeface="Lucida Console" pitchFamily="49" charset="0"/>
              </a:rPr>
              <a:t>PixelHeight</a:t>
            </a:r>
            <a:r>
              <a:rPr lang="en-US" sz="2900" dirty="0">
                <a:latin typeface="Lucida Console" pitchFamily="49" charset="0"/>
              </a:rPr>
              <a:t>*</a:t>
            </a:r>
            <a:r>
              <a:rPr lang="en-US" sz="2900" dirty="0" err="1">
                <a:latin typeface="Lucida Console" pitchFamily="49" charset="0"/>
              </a:rPr>
              <a:t>TileHeight</a:t>
            </a:r>
            <a:r>
              <a:rPr lang="en-US" sz="2900" dirty="0">
                <a:latin typeface="Lucida Console" pitchFamily="49" charset="0"/>
              </a:rPr>
              <a:t>))</a:t>
            </a:r>
          </a:p>
          <a:p>
            <a:pPr>
              <a:lnSpc>
                <a:spcPct val="90000"/>
              </a:lnSpc>
              <a:spcBef>
                <a:spcPts val="600"/>
              </a:spcBef>
              <a:buFontTx/>
              <a:buNone/>
            </a:pPr>
            <a:r>
              <a:rPr lang="en-US" sz="2900" dirty="0" err="1">
                <a:latin typeface="Lucida Console" pitchFamily="49" charset="0"/>
              </a:rPr>
              <a:t>JTileMax</a:t>
            </a:r>
            <a:r>
              <a:rPr lang="en-US" sz="2900" dirty="0">
                <a:latin typeface="Lucida Console" pitchFamily="49" charset="0"/>
              </a:rPr>
              <a:t> = floor((</a:t>
            </a:r>
            <a:r>
              <a:rPr lang="en-US" sz="2900" dirty="0" err="1">
                <a:latin typeface="Lucida Console" pitchFamily="49" charset="0"/>
              </a:rPr>
              <a:t>TopLeftCorner.y</a:t>
            </a:r>
            <a:r>
              <a:rPr lang="en-US" sz="2900" dirty="0">
                <a:latin typeface="Lucida Console" pitchFamily="49" charset="0"/>
              </a:rPr>
              <a:t> - </a:t>
            </a:r>
            <a:r>
              <a:rPr lang="en-US" sz="2900" dirty="0" err="1">
                <a:latin typeface="Lucida Console" pitchFamily="49" charset="0"/>
              </a:rPr>
              <a:t>MinY</a:t>
            </a:r>
            <a:r>
              <a:rPr lang="en-US" sz="2900" dirty="0">
                <a:latin typeface="Lucida Console" pitchFamily="49" charset="0"/>
              </a:rPr>
              <a:t>) / (</a:t>
            </a:r>
            <a:r>
              <a:rPr lang="en-US" sz="2900" dirty="0" err="1">
                <a:latin typeface="Lucida Console" pitchFamily="49" charset="0"/>
              </a:rPr>
              <a:t>PixelHeight</a:t>
            </a:r>
            <a:r>
              <a:rPr lang="en-US" sz="2900" dirty="0">
                <a:latin typeface="Lucida Console" pitchFamily="49" charset="0"/>
              </a:rPr>
              <a:t>*</a:t>
            </a:r>
            <a:r>
              <a:rPr lang="en-US" sz="2900" dirty="0" err="1">
                <a:latin typeface="Lucida Console" pitchFamily="49" charset="0"/>
              </a:rPr>
              <a:t>TileHeight</a:t>
            </a:r>
            <a:r>
              <a:rPr lang="en-US" sz="2900" dirty="0">
                <a:latin typeface="Lucida Console" pitchFamily="49" charset="0"/>
              </a:rPr>
              <a:t>))</a:t>
            </a:r>
          </a:p>
          <a:p>
            <a:pPr>
              <a:lnSpc>
                <a:spcPct val="90000"/>
              </a:lnSpc>
              <a:spcBef>
                <a:spcPts val="600"/>
              </a:spcBef>
              <a:buFontTx/>
              <a:buNone/>
            </a:pPr>
            <a:r>
              <a:rPr lang="en-US" sz="2900" dirty="0">
                <a:latin typeface="Lucida Console" pitchFamily="49" charset="0"/>
              </a:rPr>
              <a:t>//Determining the offset form the origin of the view</a:t>
            </a:r>
          </a:p>
          <a:p>
            <a:pPr>
              <a:lnSpc>
                <a:spcPct val="90000"/>
              </a:lnSpc>
              <a:spcBef>
                <a:spcPts val="600"/>
              </a:spcBef>
              <a:buFontTx/>
              <a:buNone/>
            </a:pPr>
            <a:r>
              <a:rPr lang="en-US" sz="2900" dirty="0">
                <a:latin typeface="Lucida Console" pitchFamily="49" charset="0"/>
              </a:rPr>
              <a:t>//of the first tile (in pixels)</a:t>
            </a:r>
          </a:p>
          <a:p>
            <a:pPr>
              <a:lnSpc>
                <a:spcPct val="90000"/>
              </a:lnSpc>
              <a:spcBef>
                <a:spcPts val="600"/>
              </a:spcBef>
              <a:buFontTx/>
              <a:buNone/>
            </a:pPr>
            <a:r>
              <a:rPr lang="en-US" sz="2900" dirty="0" err="1">
                <a:latin typeface="Lucida Console" pitchFamily="49" charset="0"/>
              </a:rPr>
              <a:t>dx</a:t>
            </a:r>
            <a:r>
              <a:rPr lang="en-US" sz="2900" dirty="0">
                <a:latin typeface="Lucida Console" pitchFamily="49" charset="0"/>
              </a:rPr>
              <a:t>= floor((</a:t>
            </a:r>
            <a:r>
              <a:rPr lang="en-US" sz="2900" dirty="0" err="1">
                <a:latin typeface="Lucida Console" pitchFamily="49" charset="0"/>
              </a:rPr>
              <a:t>MinX</a:t>
            </a:r>
            <a:r>
              <a:rPr lang="en-US" sz="2900" dirty="0">
                <a:latin typeface="Lucida Console" pitchFamily="49" charset="0"/>
              </a:rPr>
              <a:t> - (</a:t>
            </a:r>
            <a:r>
              <a:rPr lang="en-US" sz="2900" dirty="0" err="1">
                <a:latin typeface="Lucida Console" pitchFamily="49" charset="0"/>
              </a:rPr>
              <a:t>TopLeftCostat.x</a:t>
            </a:r>
            <a:r>
              <a:rPr lang="en-US" sz="2900" dirty="0">
                <a:latin typeface="Lucida Console" pitchFamily="49" charset="0"/>
              </a:rPr>
              <a:t> + </a:t>
            </a:r>
            <a:r>
              <a:rPr lang="en-US" sz="2900" dirty="0" err="1">
                <a:latin typeface="Lucida Console" pitchFamily="49" charset="0"/>
              </a:rPr>
              <a:t>PixelWidth</a:t>
            </a:r>
            <a:r>
              <a:rPr lang="en-US" sz="2900" dirty="0">
                <a:latin typeface="Lucida Console" pitchFamily="49" charset="0"/>
              </a:rPr>
              <a:t>*</a:t>
            </a:r>
            <a:r>
              <a:rPr lang="en-US" sz="2900" dirty="0" err="1">
                <a:latin typeface="Lucida Console" pitchFamily="49" charset="0"/>
              </a:rPr>
              <a:t>TileWidth</a:t>
            </a:r>
            <a:r>
              <a:rPr lang="en-US" sz="2900" dirty="0">
                <a:latin typeface="Lucida Console" pitchFamily="49" charset="0"/>
              </a:rPr>
              <a:t>*</a:t>
            </a:r>
            <a:r>
              <a:rPr lang="en-US" sz="2900" dirty="0" err="1">
                <a:latin typeface="Lucida Console" pitchFamily="49" charset="0"/>
              </a:rPr>
              <a:t>ITileMin</a:t>
            </a:r>
            <a:r>
              <a:rPr lang="en-US" sz="2900" dirty="0">
                <a:latin typeface="Lucida Console" pitchFamily="49" charset="0"/>
              </a:rPr>
              <a:t>)) / </a:t>
            </a:r>
            <a:r>
              <a:rPr lang="en-US" sz="2900" dirty="0" err="1">
                <a:latin typeface="Lucida Console" pitchFamily="49" charset="0"/>
              </a:rPr>
              <a:t>PixelWidth</a:t>
            </a:r>
            <a:r>
              <a:rPr lang="en-US" sz="2900" dirty="0">
                <a:latin typeface="Lucida Console" pitchFamily="49" charset="0"/>
              </a:rPr>
              <a:t>)</a:t>
            </a:r>
          </a:p>
          <a:p>
            <a:pPr>
              <a:lnSpc>
                <a:spcPct val="90000"/>
              </a:lnSpc>
              <a:spcBef>
                <a:spcPts val="600"/>
              </a:spcBef>
              <a:buFontTx/>
              <a:buNone/>
            </a:pPr>
            <a:r>
              <a:rPr lang="en-US" sz="2900" dirty="0" err="1">
                <a:latin typeface="Lucida Console" pitchFamily="49" charset="0"/>
              </a:rPr>
              <a:t>dy</a:t>
            </a:r>
            <a:r>
              <a:rPr lang="en-US" sz="2900" dirty="0">
                <a:latin typeface="Lucida Console" pitchFamily="49" charset="0"/>
              </a:rPr>
              <a:t>= floor(((</a:t>
            </a:r>
            <a:r>
              <a:rPr lang="en-US" sz="2900" dirty="0" err="1">
                <a:latin typeface="Lucida Console" pitchFamily="49" charset="0"/>
              </a:rPr>
              <a:t>TopLeftCorner.y</a:t>
            </a:r>
            <a:r>
              <a:rPr lang="en-US" sz="2900" dirty="0">
                <a:latin typeface="Lucida Console" pitchFamily="49" charset="0"/>
              </a:rPr>
              <a:t> - </a:t>
            </a:r>
            <a:r>
              <a:rPr lang="en-US" sz="2900" dirty="0" err="1">
                <a:latin typeface="Lucida Console" pitchFamily="49" charset="0"/>
              </a:rPr>
              <a:t>PixelHeight</a:t>
            </a:r>
            <a:r>
              <a:rPr lang="en-US" sz="2900" dirty="0">
                <a:latin typeface="Lucida Console" pitchFamily="49" charset="0"/>
              </a:rPr>
              <a:t>*</a:t>
            </a:r>
            <a:r>
              <a:rPr lang="en-US" sz="2900" dirty="0" err="1">
                <a:latin typeface="Lucida Console" pitchFamily="49" charset="0"/>
              </a:rPr>
              <a:t>TileHeight</a:t>
            </a:r>
            <a:r>
              <a:rPr lang="en-US" sz="2900" dirty="0">
                <a:latin typeface="Lucida Console" pitchFamily="49" charset="0"/>
              </a:rPr>
              <a:t>*</a:t>
            </a:r>
            <a:r>
              <a:rPr lang="en-US" sz="2900" dirty="0" err="1">
                <a:latin typeface="Lucida Console" pitchFamily="49" charset="0"/>
              </a:rPr>
              <a:t>JTileMin</a:t>
            </a:r>
            <a:r>
              <a:rPr lang="en-US" sz="2900" dirty="0">
                <a:latin typeface="Lucida Console" pitchFamily="49" charset="0"/>
              </a:rPr>
              <a:t>) - </a:t>
            </a:r>
            <a:r>
              <a:rPr lang="en-US" sz="2900" dirty="0" err="1">
                <a:latin typeface="Lucida Console" pitchFamily="49" charset="0"/>
              </a:rPr>
              <a:t>MaxY</a:t>
            </a:r>
            <a:r>
              <a:rPr lang="en-US" sz="2900" dirty="0">
                <a:latin typeface="Lucida Console" pitchFamily="49" charset="0"/>
              </a:rPr>
              <a:t>) / </a:t>
            </a:r>
            <a:r>
              <a:rPr lang="en-US" sz="2900" dirty="0" err="1">
                <a:latin typeface="Lucida Console" pitchFamily="49" charset="0"/>
              </a:rPr>
              <a:t>PixelHeight</a:t>
            </a:r>
            <a:r>
              <a:rPr lang="en-US" sz="2900" dirty="0">
                <a:latin typeface="Lucida Console" pitchFamily="49" charset="0"/>
              </a:rPr>
              <a:t>)</a:t>
            </a:r>
          </a:p>
        </p:txBody>
      </p:sp>
      <p:pic>
        <p:nvPicPr>
          <p:cNvPr id="41988" name="Picture 4" descr="966144_isolated_lcd_computer_monitor_with_clipping_paths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165170" y="3619501"/>
            <a:ext cx="5833533" cy="4756150"/>
          </a:xfrm>
          <a:prstGeom prst="rect">
            <a:avLst/>
          </a:prstGeom>
          <a:noFill/>
        </p:spPr>
      </p:pic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40903" y="4079876"/>
            <a:ext cx="4699000" cy="2971800"/>
          </a:xfrm>
          <a:prstGeom prst="rect">
            <a:avLst/>
          </a:prstGeom>
          <a:noFill/>
          <a:ln w="9525">
            <a:noFill/>
            <a:miter lim="800000"/>
            <a:headEnd type="none" w="med" len="lg"/>
            <a:tailEnd/>
          </a:ln>
          <a:effectLst/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10651067" y="4864101"/>
            <a:ext cx="3606800" cy="1800226"/>
            <a:chOff x="1029" y="2072"/>
            <a:chExt cx="699" cy="482"/>
          </a:xfrm>
        </p:grpSpPr>
        <p:sp>
          <p:nvSpPr>
            <p:cNvPr id="41992" name="Line 8"/>
            <p:cNvSpPr>
              <a:spLocks noChangeShapeType="1"/>
            </p:cNvSpPr>
            <p:nvPr/>
          </p:nvSpPr>
          <p:spPr bwMode="auto">
            <a:xfrm>
              <a:off x="1033" y="2244"/>
              <a:ext cx="695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dashDot"/>
              <a:round/>
              <a:headEnd/>
              <a:tailEnd/>
            </a:ln>
            <a:effectLst/>
          </p:spPr>
          <p:txBody>
            <a:bodyPr wrap="none" lIns="0" rIns="0" anchor="ctr">
              <a:spAutoFit/>
            </a:bodyPr>
            <a:lstStyle/>
            <a:p>
              <a:endParaRPr lang="es-ES"/>
            </a:p>
          </p:txBody>
        </p:sp>
        <p:sp>
          <p:nvSpPr>
            <p:cNvPr id="41993" name="Line 9"/>
            <p:cNvSpPr>
              <a:spLocks noChangeShapeType="1"/>
            </p:cNvSpPr>
            <p:nvPr/>
          </p:nvSpPr>
          <p:spPr bwMode="auto">
            <a:xfrm>
              <a:off x="1029" y="2410"/>
              <a:ext cx="695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dashDot"/>
              <a:round/>
              <a:headEnd/>
              <a:tailEnd/>
            </a:ln>
            <a:effectLst/>
          </p:spPr>
          <p:txBody>
            <a:bodyPr wrap="none" lIns="0" rIns="0" anchor="ctr">
              <a:spAutoFit/>
            </a:bodyPr>
            <a:lstStyle/>
            <a:p>
              <a:endParaRPr lang="es-ES"/>
            </a:p>
          </p:txBody>
        </p:sp>
        <p:sp>
          <p:nvSpPr>
            <p:cNvPr id="41994" name="Line 10"/>
            <p:cNvSpPr>
              <a:spLocks noChangeShapeType="1"/>
            </p:cNvSpPr>
            <p:nvPr/>
          </p:nvSpPr>
          <p:spPr bwMode="auto">
            <a:xfrm>
              <a:off x="1222" y="2076"/>
              <a:ext cx="0" cy="47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dashDot"/>
              <a:round/>
              <a:headEnd/>
              <a:tailEnd/>
            </a:ln>
            <a:effectLst/>
          </p:spPr>
          <p:txBody>
            <a:bodyPr wrap="none" lIns="0" rIns="0" anchor="ctr">
              <a:spAutoFit/>
            </a:bodyPr>
            <a:lstStyle/>
            <a:p>
              <a:endParaRPr lang="es-ES"/>
            </a:p>
          </p:txBody>
        </p:sp>
        <p:sp>
          <p:nvSpPr>
            <p:cNvPr id="41995" name="Line 11"/>
            <p:cNvSpPr>
              <a:spLocks noChangeShapeType="1"/>
            </p:cNvSpPr>
            <p:nvPr/>
          </p:nvSpPr>
          <p:spPr bwMode="auto">
            <a:xfrm>
              <a:off x="1408" y="2072"/>
              <a:ext cx="0" cy="47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dashDot"/>
              <a:round/>
              <a:headEnd/>
              <a:tailEnd/>
            </a:ln>
            <a:effectLst/>
          </p:spPr>
          <p:txBody>
            <a:bodyPr wrap="none" lIns="0" rIns="0" anchor="ctr">
              <a:spAutoFit/>
            </a:bodyPr>
            <a:lstStyle/>
            <a:p>
              <a:endParaRPr lang="es-ES"/>
            </a:p>
          </p:txBody>
        </p:sp>
        <p:sp>
          <p:nvSpPr>
            <p:cNvPr id="41996" name="Line 12"/>
            <p:cNvSpPr>
              <a:spLocks noChangeShapeType="1"/>
            </p:cNvSpPr>
            <p:nvPr/>
          </p:nvSpPr>
          <p:spPr bwMode="auto">
            <a:xfrm>
              <a:off x="1604" y="2078"/>
              <a:ext cx="0" cy="47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dashDot"/>
              <a:round/>
              <a:headEnd/>
              <a:tailEnd/>
            </a:ln>
            <a:effectLst/>
          </p:spPr>
          <p:txBody>
            <a:bodyPr wrap="none" lIns="0" rIns="0" anchor="ctr">
              <a:spAutoFit/>
            </a:bodyPr>
            <a:lstStyle/>
            <a:p>
              <a:endParaRPr lang="es-E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1 Marcador de contenido"/>
          <p:cNvSpPr>
            <a:spLocks noGrp="1"/>
          </p:cNvSpPr>
          <p:nvPr>
            <p:ph idx="1"/>
          </p:nvPr>
        </p:nvSpPr>
        <p:spPr>
          <a:xfrm>
            <a:off x="1206500" y="2971800"/>
            <a:ext cx="21971000" cy="9532716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600"/>
              </a:spcBef>
            </a:pPr>
            <a:r>
              <a:rPr lang="en-GB" dirty="0" smtClean="0"/>
              <a:t>3 resources/operations</a:t>
            </a:r>
          </a:p>
          <a:p>
            <a:pPr lvl="1">
              <a:spcBef>
                <a:spcPts val="600"/>
              </a:spcBef>
            </a:pPr>
            <a:r>
              <a:rPr lang="en-GB" dirty="0" err="1" smtClean="0"/>
              <a:t>ServiceMetadata</a:t>
            </a:r>
            <a:r>
              <a:rPr lang="en-GB" dirty="0" smtClean="0"/>
              <a:t> document (</a:t>
            </a:r>
            <a:r>
              <a:rPr lang="en-GB" dirty="0" err="1" smtClean="0"/>
              <a:t>GetCapabilities</a:t>
            </a:r>
            <a:r>
              <a:rPr lang="en-GB" dirty="0" smtClean="0"/>
              <a:t>)</a:t>
            </a:r>
          </a:p>
          <a:p>
            <a:pPr lvl="2">
              <a:spcBef>
                <a:spcPts val="600"/>
              </a:spcBef>
            </a:pPr>
            <a:r>
              <a:rPr lang="en-GB" dirty="0" smtClean="0"/>
              <a:t>List of Layers</a:t>
            </a:r>
          </a:p>
          <a:p>
            <a:pPr lvl="2">
              <a:spcBef>
                <a:spcPts val="600"/>
              </a:spcBef>
            </a:pPr>
            <a:r>
              <a:rPr lang="en-GB" dirty="0" smtClean="0"/>
              <a:t>List of </a:t>
            </a:r>
            <a:r>
              <a:rPr lang="en-GB" dirty="0" err="1" smtClean="0"/>
              <a:t>TileMatrixSets</a:t>
            </a:r>
            <a:endParaRPr lang="en-GB" dirty="0" smtClean="0"/>
          </a:p>
          <a:p>
            <a:pPr lvl="2">
              <a:spcBef>
                <a:spcPts val="600"/>
              </a:spcBef>
            </a:pPr>
            <a:r>
              <a:rPr lang="en-GB" dirty="0" smtClean="0"/>
              <a:t>Themes classification</a:t>
            </a:r>
          </a:p>
          <a:p>
            <a:pPr lvl="1">
              <a:spcBef>
                <a:spcPts val="600"/>
              </a:spcBef>
            </a:pPr>
            <a:r>
              <a:rPr lang="en-GB" dirty="0" smtClean="0"/>
              <a:t>Tile (</a:t>
            </a:r>
            <a:r>
              <a:rPr lang="en-GB" dirty="0" err="1" smtClean="0"/>
              <a:t>GetTile</a:t>
            </a:r>
            <a:r>
              <a:rPr lang="en-GB" dirty="0" smtClean="0"/>
              <a:t>)</a:t>
            </a:r>
          </a:p>
          <a:p>
            <a:pPr lvl="1">
              <a:spcBef>
                <a:spcPts val="600"/>
              </a:spcBef>
            </a:pPr>
            <a:r>
              <a:rPr lang="en-GB" dirty="0" err="1" smtClean="0"/>
              <a:t>FeatureInfo</a:t>
            </a:r>
            <a:r>
              <a:rPr lang="en-GB" dirty="0" smtClean="0"/>
              <a:t> document (</a:t>
            </a:r>
            <a:r>
              <a:rPr lang="en-GB" dirty="0" err="1" smtClean="0"/>
              <a:t>GetFeatureInfo</a:t>
            </a:r>
            <a:r>
              <a:rPr lang="en-GB" dirty="0" smtClean="0"/>
              <a:t>)</a:t>
            </a:r>
          </a:p>
          <a:p>
            <a:pPr>
              <a:spcBef>
                <a:spcPts val="600"/>
              </a:spcBef>
            </a:pPr>
            <a:r>
              <a:rPr lang="en-GB" dirty="0" smtClean="0"/>
              <a:t>3 bindings</a:t>
            </a:r>
          </a:p>
          <a:p>
            <a:pPr lvl="1">
              <a:spcBef>
                <a:spcPts val="600"/>
              </a:spcBef>
            </a:pPr>
            <a:r>
              <a:rPr lang="en-GB" dirty="0" smtClean="0"/>
              <a:t>KVP (service oriented)</a:t>
            </a:r>
          </a:p>
          <a:p>
            <a:pPr lvl="1">
              <a:spcBef>
                <a:spcPts val="600"/>
              </a:spcBef>
            </a:pPr>
            <a:r>
              <a:rPr lang="en-GB" dirty="0" smtClean="0"/>
              <a:t>SOAP (service oriented)</a:t>
            </a:r>
          </a:p>
          <a:p>
            <a:pPr lvl="1">
              <a:spcBef>
                <a:spcPts val="600"/>
              </a:spcBef>
            </a:pPr>
            <a:r>
              <a:rPr lang="en-GB" dirty="0" err="1" smtClean="0"/>
              <a:t>RESTful</a:t>
            </a:r>
            <a:r>
              <a:rPr lang="en-GB" dirty="0" smtClean="0"/>
              <a:t> URL (resource oriented)</a:t>
            </a:r>
          </a:p>
          <a:p>
            <a:pPr>
              <a:spcBef>
                <a:spcPts val="600"/>
              </a:spcBef>
            </a:pPr>
            <a:endParaRPr lang="en-GB" dirty="0" smtClean="0"/>
          </a:p>
          <a:p>
            <a:pPr>
              <a:spcBef>
                <a:spcPts val="600"/>
              </a:spcBef>
            </a:pPr>
            <a:r>
              <a:rPr lang="en-GB" dirty="0" smtClean="0"/>
              <a:t>Well Known Scale Sets</a:t>
            </a:r>
          </a:p>
          <a:p>
            <a:pPr lvl="1">
              <a:spcBef>
                <a:spcPts val="600"/>
              </a:spcBef>
            </a:pPr>
            <a:r>
              <a:rPr lang="en-GB" dirty="0" err="1" smtClean="0"/>
              <a:t>GoogleMapsCompatible</a:t>
            </a:r>
            <a:endParaRPr lang="en-GB" dirty="0" smtClean="0"/>
          </a:p>
          <a:p>
            <a:pPr lvl="1">
              <a:spcBef>
                <a:spcPts val="600"/>
              </a:spcBef>
            </a:pPr>
            <a:r>
              <a:rPr lang="en-GB" dirty="0" smtClean="0"/>
              <a:t>GlobalCRS84Scale, GlobalCRS84Pixel ...</a:t>
            </a:r>
          </a:p>
        </p:txBody>
      </p:sp>
      <p:sp>
        <p:nvSpPr>
          <p:cNvPr id="9219" name="2 Marcador de fecha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217709" tIns="108855" rIns="217709" bIns="108855" numCol="1" anchor="t" anchorCtr="0" compatLnSpc="1">
            <a:prstTxWarp prst="textNoShape">
              <a:avLst/>
            </a:prstTxWarp>
          </a:bodyPr>
          <a:lstStyle/>
          <a:p>
            <a:r>
              <a:rPr lang="ca-ES"/>
              <a:t>15-06-2012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>
          <a:xfrm>
            <a:off x="12045488" y="12968286"/>
            <a:ext cx="280526" cy="487313"/>
          </a:xfrm>
        </p:spPr>
        <p:txBody>
          <a:bodyPr/>
          <a:lstStyle/>
          <a:p>
            <a:pPr>
              <a:defRPr/>
            </a:pPr>
            <a:fld id="{AC7696D7-B40C-4C17-A0F5-F4AEBEBD8AE8}" type="slidenum">
              <a:rPr lang="ca-ES"/>
              <a:pPr>
                <a:defRPr/>
              </a:pPr>
              <a:t>8</a:t>
            </a:fld>
            <a:endParaRPr lang="ca-ES"/>
          </a:p>
        </p:txBody>
      </p:sp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WMTS in brief</a:t>
            </a:r>
            <a:endParaRPr lang="en-GB" dirty="0"/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5265400" y="6426201"/>
            <a:ext cx="7573435" cy="5991226"/>
            <a:chOff x="-452" y="1266"/>
            <a:chExt cx="2656" cy="2903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496" y="2459"/>
              <a:ext cx="1708" cy="1710"/>
              <a:chOff x="-1272" y="1448"/>
              <a:chExt cx="2676" cy="2679"/>
            </a:xfrm>
          </p:grpSpPr>
          <p:pic>
            <p:nvPicPr>
              <p:cNvPr id="9232" name="Picture 4"/>
              <p:cNvPicPr preferRelativeResize="0"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-1272" y="1452"/>
                <a:ext cx="652" cy="652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prstDash val="dash"/>
                <a:miter lim="800000"/>
                <a:headEnd/>
                <a:tailEnd/>
              </a:ln>
            </p:spPr>
          </p:pic>
          <p:pic>
            <p:nvPicPr>
              <p:cNvPr id="9233" name="Picture 5"/>
              <p:cNvPicPr preferRelativeResize="0"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-599" y="1452"/>
                <a:ext cx="652" cy="652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prstDash val="dash"/>
                <a:miter lim="800000"/>
                <a:headEnd/>
                <a:tailEnd/>
              </a:ln>
            </p:spPr>
          </p:pic>
          <p:pic>
            <p:nvPicPr>
              <p:cNvPr id="9234" name="Picture 6"/>
              <p:cNvPicPr preferRelativeResize="0"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74" y="1452"/>
                <a:ext cx="652" cy="652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prstDash val="dash"/>
                <a:miter lim="800000"/>
                <a:headEnd/>
                <a:tailEnd/>
              </a:ln>
            </p:spPr>
          </p:pic>
          <p:pic>
            <p:nvPicPr>
              <p:cNvPr id="9235" name="Picture 7"/>
              <p:cNvPicPr preferRelativeResize="0"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750" y="1448"/>
                <a:ext cx="652" cy="652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prstDash val="dash"/>
                <a:miter lim="800000"/>
                <a:headEnd/>
                <a:tailEnd/>
              </a:ln>
            </p:spPr>
          </p:pic>
          <p:pic>
            <p:nvPicPr>
              <p:cNvPr id="9236" name="Picture 8"/>
              <p:cNvPicPr preferRelativeResize="0"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-1272" y="2121"/>
                <a:ext cx="652" cy="652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prstDash val="dash"/>
                <a:miter lim="800000"/>
                <a:headEnd/>
                <a:tailEnd/>
              </a:ln>
            </p:spPr>
          </p:pic>
          <p:pic>
            <p:nvPicPr>
              <p:cNvPr id="9237" name="Picture 9"/>
              <p:cNvPicPr preferRelativeResize="0"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-599" y="2121"/>
                <a:ext cx="652" cy="652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prstDash val="dash"/>
                <a:miter lim="800000"/>
                <a:headEnd/>
                <a:tailEnd/>
              </a:ln>
            </p:spPr>
          </p:pic>
          <p:pic>
            <p:nvPicPr>
              <p:cNvPr id="9238" name="Picture 10"/>
              <p:cNvPicPr preferRelativeResize="0"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74" y="2121"/>
                <a:ext cx="652" cy="652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prstDash val="dash"/>
                <a:miter lim="800000"/>
                <a:headEnd/>
                <a:tailEnd/>
              </a:ln>
            </p:spPr>
          </p:pic>
          <p:pic>
            <p:nvPicPr>
              <p:cNvPr id="9239" name="Picture 11"/>
              <p:cNvPicPr preferRelativeResize="0"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750" y="2128"/>
                <a:ext cx="652" cy="652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prstDash val="dash"/>
                <a:miter lim="800000"/>
                <a:headEnd/>
                <a:tailEnd/>
              </a:ln>
            </p:spPr>
          </p:pic>
          <p:pic>
            <p:nvPicPr>
              <p:cNvPr id="9240" name="Picture 12"/>
              <p:cNvPicPr preferRelativeResize="0"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-1270" y="2800"/>
                <a:ext cx="652" cy="652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prstDash val="dash"/>
                <a:miter lim="800000"/>
                <a:headEnd/>
                <a:tailEnd/>
              </a:ln>
            </p:spPr>
          </p:pic>
          <p:pic>
            <p:nvPicPr>
              <p:cNvPr id="9241" name="Picture 13"/>
              <p:cNvPicPr preferRelativeResize="0"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-602" y="2801"/>
                <a:ext cx="652" cy="652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prstDash val="dash"/>
                <a:miter lim="800000"/>
                <a:headEnd/>
                <a:tailEnd/>
              </a:ln>
            </p:spPr>
          </p:pic>
          <p:pic>
            <p:nvPicPr>
              <p:cNvPr id="9242" name="Picture 14"/>
              <p:cNvPicPr preferRelativeResize="0"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82" y="2801"/>
                <a:ext cx="652" cy="652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prstDash val="dash"/>
                <a:miter lim="800000"/>
                <a:headEnd/>
                <a:tailEnd/>
              </a:ln>
            </p:spPr>
          </p:pic>
          <p:pic>
            <p:nvPicPr>
              <p:cNvPr id="9243" name="Picture 15"/>
              <p:cNvPicPr preferRelativeResize="0"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750" y="2801"/>
                <a:ext cx="652" cy="652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prstDash val="dash"/>
                <a:miter lim="800000"/>
                <a:headEnd/>
                <a:tailEnd/>
              </a:ln>
            </p:spPr>
          </p:pic>
          <p:pic>
            <p:nvPicPr>
              <p:cNvPr id="9244" name="Picture 16"/>
              <p:cNvPicPr preferRelativeResize="0"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>
                <a:off x="-1272" y="3475"/>
                <a:ext cx="652" cy="652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prstDash val="dash"/>
                <a:miter lim="800000"/>
                <a:headEnd/>
                <a:tailEnd/>
              </a:ln>
            </p:spPr>
          </p:pic>
          <p:pic>
            <p:nvPicPr>
              <p:cNvPr id="9245" name="Picture 17"/>
              <p:cNvPicPr preferRelativeResize="0"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-587" y="3475"/>
                <a:ext cx="652" cy="652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prstDash val="dash"/>
                <a:miter lim="800000"/>
                <a:headEnd/>
                <a:tailEnd/>
              </a:ln>
            </p:spPr>
          </p:pic>
          <p:pic>
            <p:nvPicPr>
              <p:cNvPr id="9246" name="Picture 18"/>
              <p:cNvPicPr preferRelativeResize="0"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89" y="3475"/>
                <a:ext cx="652" cy="652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prstDash val="dash"/>
                <a:miter lim="800000"/>
                <a:headEnd/>
                <a:tailEnd/>
              </a:ln>
            </p:spPr>
          </p:pic>
          <p:pic>
            <p:nvPicPr>
              <p:cNvPr id="9247" name="Picture 19"/>
              <p:cNvPicPr preferRelativeResize="0"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>
                <a:off x="752" y="3475"/>
                <a:ext cx="652" cy="652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prstDash val="dash"/>
                <a:miter lim="800000"/>
                <a:headEnd/>
                <a:tailEnd/>
              </a:ln>
            </p:spPr>
          </p:pic>
        </p:grpSp>
        <p:grpSp>
          <p:nvGrpSpPr>
            <p:cNvPr id="6" name="Group 20"/>
            <p:cNvGrpSpPr>
              <a:grpSpLocks/>
            </p:cNvGrpSpPr>
            <p:nvPr/>
          </p:nvGrpSpPr>
          <p:grpSpPr bwMode="auto">
            <a:xfrm>
              <a:off x="273" y="2197"/>
              <a:ext cx="1327" cy="1330"/>
              <a:chOff x="44" y="-152"/>
              <a:chExt cx="1327" cy="1330"/>
            </a:xfrm>
          </p:grpSpPr>
          <p:pic>
            <p:nvPicPr>
              <p:cNvPr id="9228" name="Picture 21"/>
              <p:cNvPicPr preferRelativeResize="0"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44" y="-152"/>
                <a:ext cx="652" cy="652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prstDash val="dash"/>
                <a:miter lim="800000"/>
                <a:headEnd/>
                <a:tailEnd/>
              </a:ln>
            </p:spPr>
          </p:pic>
          <p:pic>
            <p:nvPicPr>
              <p:cNvPr id="9229" name="Picture 22"/>
              <p:cNvPicPr preferRelativeResize="0"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>
                <a:off x="44" y="521"/>
                <a:ext cx="652" cy="652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prstDash val="dash"/>
                <a:miter lim="800000"/>
                <a:headEnd/>
                <a:tailEnd/>
              </a:ln>
            </p:spPr>
          </p:pic>
          <p:pic>
            <p:nvPicPr>
              <p:cNvPr id="9230" name="Picture 23"/>
              <p:cNvPicPr preferRelativeResize="0">
                <a:picLocks noChangeAspect="1" noChangeArrowheads="1"/>
              </p:cNvPicPr>
              <p:nvPr/>
            </p:nvPicPr>
            <p:blipFill>
              <a:blip r:embed="rId21" cstate="print"/>
              <a:srcRect/>
              <a:stretch>
                <a:fillRect/>
              </a:stretch>
            </p:blipFill>
            <p:spPr bwMode="auto">
              <a:xfrm>
                <a:off x="719" y="-147"/>
                <a:ext cx="652" cy="652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prstDash val="dash"/>
                <a:miter lim="800000"/>
                <a:headEnd/>
                <a:tailEnd/>
              </a:ln>
            </p:spPr>
          </p:pic>
          <p:pic>
            <p:nvPicPr>
              <p:cNvPr id="9231" name="Picture 24"/>
              <p:cNvPicPr preferRelativeResize="0">
                <a:picLocks noChangeAspect="1" noChangeArrowheads="1"/>
              </p:cNvPicPr>
              <p:nvPr/>
            </p:nvPicPr>
            <p:blipFill>
              <a:blip r:embed="rId22" cstate="print"/>
              <a:srcRect/>
              <a:stretch>
                <a:fillRect/>
              </a:stretch>
            </p:blipFill>
            <p:spPr bwMode="auto">
              <a:xfrm>
                <a:off x="719" y="526"/>
                <a:ext cx="652" cy="652"/>
              </a:xfrm>
              <a:prstGeom prst="rect">
                <a:avLst/>
              </a:prstGeom>
              <a:noFill/>
              <a:ln w="3175">
                <a:solidFill>
                  <a:srgbClr val="000000"/>
                </a:solidFill>
                <a:prstDash val="dash"/>
                <a:miter lim="800000"/>
                <a:headEnd/>
                <a:tailEnd/>
              </a:ln>
            </p:spPr>
          </p:pic>
        </p:grpSp>
        <p:cxnSp>
          <p:nvCxnSpPr>
            <p:cNvPr id="9225" name="AutoShape 25"/>
            <p:cNvCxnSpPr>
              <a:cxnSpLocks noChangeShapeType="1"/>
            </p:cNvCxnSpPr>
            <p:nvPr/>
          </p:nvCxnSpPr>
          <p:spPr bwMode="auto">
            <a:xfrm>
              <a:off x="-452" y="1266"/>
              <a:ext cx="2655" cy="119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226" name="AutoShape 26"/>
            <p:cNvCxnSpPr>
              <a:cxnSpLocks noChangeShapeType="1"/>
            </p:cNvCxnSpPr>
            <p:nvPr/>
          </p:nvCxnSpPr>
          <p:spPr bwMode="auto">
            <a:xfrm>
              <a:off x="-452" y="1266"/>
              <a:ext cx="915" cy="290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pic>
          <p:nvPicPr>
            <p:cNvPr id="9227" name="Picture 27"/>
            <p:cNvPicPr>
              <a:picLocks noChangeAspect="1" noChangeArrowheads="1"/>
            </p:cNvPicPr>
            <p:nvPr/>
          </p:nvPicPr>
          <p:blipFill>
            <a:blip r:embed="rId23" cstate="print"/>
            <a:srcRect/>
            <a:stretch>
              <a:fillRect/>
            </a:stretch>
          </p:blipFill>
          <p:spPr bwMode="auto">
            <a:xfrm>
              <a:off x="-71" y="1756"/>
              <a:ext cx="673" cy="67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prstDash val="dash"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ca-ES" sz="7200" dirty="0" smtClean="0">
                <a:latin typeface="Arial" pitchFamily="34" charset="0"/>
              </a:rPr>
              <a:t>KVP in WMTS</a:t>
            </a:r>
          </a:p>
        </p:txBody>
      </p:sp>
      <p:sp>
        <p:nvSpPr>
          <p:cNvPr id="77827" name="AutoShape 3"/>
          <p:cNvSpPr>
            <a:spLocks noGrp="1" noChangeAspect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816411" indent="-816411">
              <a:spcBef>
                <a:spcPct val="50000"/>
              </a:spcBef>
            </a:pPr>
            <a:r>
              <a:rPr lang="ca-ES" i="1" dirty="0" err="1" smtClean="0">
                <a:latin typeface="Arial" pitchFamily="34" charset="0"/>
              </a:rPr>
              <a:t>GetTile</a:t>
            </a:r>
            <a:endParaRPr lang="ca-ES" i="1" dirty="0" smtClean="0">
              <a:latin typeface="Arial" pitchFamily="34" charset="0"/>
            </a:endParaRPr>
          </a:p>
          <a:p>
            <a:pPr marL="1311550" lvl="1" indent="-30237">
              <a:spcBef>
                <a:spcPct val="50000"/>
              </a:spcBef>
              <a:buNone/>
            </a:pPr>
            <a:r>
              <a:rPr lang="ca-ES" dirty="0" err="1" smtClean="0">
                <a:latin typeface="Arial" pitchFamily="34" charset="0"/>
              </a:rPr>
              <a:t>www.maps.cat</a:t>
            </a:r>
            <a:r>
              <a:rPr lang="ca-ES" dirty="0" smtClean="0">
                <a:latin typeface="Arial" pitchFamily="34" charset="0"/>
              </a:rPr>
              <a:t>/</a:t>
            </a:r>
            <a:r>
              <a:rPr lang="ca-ES" dirty="0" err="1" smtClean="0">
                <a:latin typeface="Arial" pitchFamily="34" charset="0"/>
              </a:rPr>
              <a:t>maps.cgi</a:t>
            </a:r>
            <a:r>
              <a:rPr lang="ca-ES" dirty="0" smtClean="0">
                <a:latin typeface="Arial" pitchFamily="34" charset="0"/>
              </a:rPr>
              <a:t>?service=WMTS&amp;</a:t>
            </a:r>
            <a:r>
              <a:rPr lang="ca-ES" dirty="0" err="1" smtClean="0">
                <a:latin typeface="Arial" pitchFamily="34" charset="0"/>
              </a:rPr>
              <a:t>request</a:t>
            </a:r>
            <a:r>
              <a:rPr lang="ca-ES" dirty="0" smtClean="0">
                <a:latin typeface="Arial" pitchFamily="34" charset="0"/>
              </a:rPr>
              <a:t>=</a:t>
            </a:r>
            <a:r>
              <a:rPr lang="ca-ES" dirty="0" err="1" smtClean="0">
                <a:latin typeface="Arial" pitchFamily="34" charset="0"/>
              </a:rPr>
              <a:t>GetTile</a:t>
            </a:r>
            <a:r>
              <a:rPr lang="ca-ES" dirty="0" smtClean="0">
                <a:latin typeface="Arial" pitchFamily="34" charset="0"/>
              </a:rPr>
              <a:t>&amp;</a:t>
            </a:r>
            <a:br>
              <a:rPr lang="ca-ES" dirty="0" smtClean="0">
                <a:latin typeface="Arial" pitchFamily="34" charset="0"/>
              </a:rPr>
            </a:br>
            <a:r>
              <a:rPr lang="ca-ES" dirty="0" err="1" smtClean="0">
                <a:latin typeface="Arial" pitchFamily="34" charset="0"/>
              </a:rPr>
              <a:t>version</a:t>
            </a:r>
            <a:r>
              <a:rPr lang="ca-ES" dirty="0" smtClean="0">
                <a:latin typeface="Arial" pitchFamily="34" charset="0"/>
              </a:rPr>
              <a:t>=1.0.0&amp;</a:t>
            </a:r>
            <a:r>
              <a:rPr lang="ca-ES" dirty="0" err="1" smtClean="0">
                <a:latin typeface="Arial" pitchFamily="34" charset="0"/>
              </a:rPr>
              <a:t>layer</a:t>
            </a:r>
            <a:r>
              <a:rPr lang="ca-ES" dirty="0" smtClean="0">
                <a:latin typeface="Arial" pitchFamily="34" charset="0"/>
              </a:rPr>
              <a:t>=</a:t>
            </a:r>
            <a:r>
              <a:rPr lang="ca-ES" dirty="0" err="1" smtClean="0">
                <a:latin typeface="Arial" pitchFamily="34" charset="0"/>
              </a:rPr>
              <a:t>coastlines</a:t>
            </a:r>
            <a:r>
              <a:rPr lang="ca-ES" dirty="0" smtClean="0">
                <a:latin typeface="Arial" pitchFamily="34" charset="0"/>
              </a:rPr>
              <a:t>&amp;time=2007-06&amp;</a:t>
            </a:r>
            <a:br>
              <a:rPr lang="ca-ES" dirty="0" smtClean="0">
                <a:latin typeface="Arial" pitchFamily="34" charset="0"/>
              </a:rPr>
            </a:br>
            <a:r>
              <a:rPr lang="ca-ES" dirty="0" err="1" smtClean="0">
                <a:latin typeface="Arial" pitchFamily="34" charset="0"/>
              </a:rPr>
              <a:t>style</a:t>
            </a:r>
            <a:r>
              <a:rPr lang="ca-ES" dirty="0" smtClean="0">
                <a:latin typeface="Arial" pitchFamily="34" charset="0"/>
              </a:rPr>
              <a:t>=</a:t>
            </a:r>
            <a:r>
              <a:rPr lang="ca-ES" dirty="0" err="1" smtClean="0">
                <a:latin typeface="Arial" pitchFamily="34" charset="0"/>
              </a:rPr>
              <a:t>darkBlue</a:t>
            </a:r>
            <a:r>
              <a:rPr lang="ca-ES" dirty="0" smtClean="0">
                <a:latin typeface="Arial" pitchFamily="34" charset="0"/>
              </a:rPr>
              <a:t>&amp;</a:t>
            </a:r>
            <a:r>
              <a:rPr lang="ca-ES" b="1" dirty="0" err="1" smtClean="0">
                <a:latin typeface="Arial" pitchFamily="34" charset="0"/>
              </a:rPr>
              <a:t>TileMatrixSet</a:t>
            </a:r>
            <a:r>
              <a:rPr lang="ca-ES" dirty="0" smtClean="0">
                <a:latin typeface="Arial" pitchFamily="34" charset="0"/>
              </a:rPr>
              <a:t>=Matrix84&amp;</a:t>
            </a:r>
            <a:br>
              <a:rPr lang="ca-ES" dirty="0" smtClean="0">
                <a:latin typeface="Arial" pitchFamily="34" charset="0"/>
              </a:rPr>
            </a:br>
            <a:r>
              <a:rPr lang="ca-ES" b="1" dirty="0" err="1" smtClean="0">
                <a:latin typeface="Arial" pitchFamily="34" charset="0"/>
              </a:rPr>
              <a:t>TileMatrix</a:t>
            </a:r>
            <a:r>
              <a:rPr lang="ca-ES" dirty="0" smtClean="0">
                <a:latin typeface="Arial" pitchFamily="34" charset="0"/>
              </a:rPr>
              <a:t>=5e6&amp;</a:t>
            </a:r>
            <a:r>
              <a:rPr lang="ca-ES" b="1" dirty="0" err="1" smtClean="0">
                <a:latin typeface="Arial" pitchFamily="34" charset="0"/>
              </a:rPr>
              <a:t>TileCol</a:t>
            </a:r>
            <a:r>
              <a:rPr lang="ca-ES" dirty="0" smtClean="0">
                <a:latin typeface="Arial" pitchFamily="34" charset="0"/>
              </a:rPr>
              <a:t>=112&amp;</a:t>
            </a:r>
            <a:r>
              <a:rPr lang="ca-ES" b="1" dirty="0" err="1" smtClean="0">
                <a:latin typeface="Arial" pitchFamily="34" charset="0"/>
              </a:rPr>
              <a:t>TileRow</a:t>
            </a:r>
            <a:r>
              <a:rPr lang="ca-ES" dirty="0" smtClean="0">
                <a:latin typeface="Arial" pitchFamily="34" charset="0"/>
              </a:rPr>
              <a:t>=42&amp;format=</a:t>
            </a:r>
            <a:r>
              <a:rPr lang="ca-ES" dirty="0" err="1" smtClean="0">
                <a:latin typeface="Arial" pitchFamily="34" charset="0"/>
              </a:rPr>
              <a:t>image</a:t>
            </a:r>
            <a:r>
              <a:rPr lang="ca-ES" dirty="0" smtClean="0">
                <a:latin typeface="Arial" pitchFamily="34" charset="0"/>
              </a:rPr>
              <a:t>/</a:t>
            </a:r>
            <a:r>
              <a:rPr lang="ca-ES" dirty="0" err="1" smtClean="0">
                <a:latin typeface="Arial" pitchFamily="34" charset="0"/>
              </a:rPr>
              <a:t>png</a:t>
            </a:r>
            <a:endParaRPr lang="ca-ES" dirty="0" smtClean="0">
              <a:latin typeface="Arial" pitchFamily="34" charset="0"/>
            </a:endParaRPr>
          </a:p>
          <a:p>
            <a:pPr marL="816411" indent="-816411">
              <a:spcBef>
                <a:spcPct val="50000"/>
              </a:spcBef>
            </a:pPr>
            <a:r>
              <a:rPr lang="ca-ES" i="1" dirty="0" err="1" smtClean="0">
                <a:latin typeface="Arial" pitchFamily="34" charset="0"/>
              </a:rPr>
              <a:t>GetFeatureInfo</a:t>
            </a:r>
            <a:endParaRPr lang="ca-ES" i="1" dirty="0" smtClean="0">
              <a:latin typeface="Arial" pitchFamily="34" charset="0"/>
            </a:endParaRPr>
          </a:p>
          <a:p>
            <a:pPr marL="1311550" lvl="1" indent="-30237">
              <a:spcBef>
                <a:spcPct val="50000"/>
              </a:spcBef>
              <a:buNone/>
            </a:pPr>
            <a:r>
              <a:rPr lang="ca-ES" dirty="0" err="1" smtClean="0">
                <a:latin typeface="Arial" pitchFamily="34" charset="0"/>
              </a:rPr>
              <a:t>www.maps.cat</a:t>
            </a:r>
            <a:r>
              <a:rPr lang="ca-ES" dirty="0" smtClean="0">
                <a:latin typeface="Arial" pitchFamily="34" charset="0"/>
              </a:rPr>
              <a:t>/</a:t>
            </a:r>
            <a:r>
              <a:rPr lang="ca-ES" dirty="0" err="1" smtClean="0">
                <a:latin typeface="Arial" pitchFamily="34" charset="0"/>
              </a:rPr>
              <a:t>maps.cgi</a:t>
            </a:r>
            <a:r>
              <a:rPr lang="ca-ES" dirty="0" smtClean="0">
                <a:latin typeface="Arial" pitchFamily="34" charset="0"/>
              </a:rPr>
              <a:t>?service=WMTS&amp;</a:t>
            </a:r>
            <a:r>
              <a:rPr lang="ca-ES" dirty="0" err="1" smtClean="0">
                <a:latin typeface="Arial" pitchFamily="34" charset="0"/>
              </a:rPr>
              <a:t>request</a:t>
            </a:r>
            <a:r>
              <a:rPr lang="ca-ES" dirty="0" smtClean="0">
                <a:latin typeface="Arial" pitchFamily="34" charset="0"/>
              </a:rPr>
              <a:t>=</a:t>
            </a:r>
            <a:r>
              <a:rPr lang="ca-ES" dirty="0" err="1" smtClean="0">
                <a:latin typeface="Arial" pitchFamily="34" charset="0"/>
              </a:rPr>
              <a:t>GetFeatureInfo</a:t>
            </a:r>
            <a:r>
              <a:rPr lang="ca-ES" dirty="0" smtClean="0">
                <a:latin typeface="Arial" pitchFamily="34" charset="0"/>
              </a:rPr>
              <a:t>&amp;</a:t>
            </a:r>
            <a:br>
              <a:rPr lang="ca-ES" dirty="0" smtClean="0">
                <a:latin typeface="Arial" pitchFamily="34" charset="0"/>
              </a:rPr>
            </a:br>
            <a:r>
              <a:rPr lang="ca-ES" dirty="0" err="1" smtClean="0">
                <a:latin typeface="Arial" pitchFamily="34" charset="0"/>
              </a:rPr>
              <a:t>version</a:t>
            </a:r>
            <a:r>
              <a:rPr lang="ca-ES" dirty="0" smtClean="0">
                <a:latin typeface="Arial" pitchFamily="34" charset="0"/>
              </a:rPr>
              <a:t>=1.0.0&amp;</a:t>
            </a:r>
            <a:r>
              <a:rPr lang="ca-ES" dirty="0" err="1" smtClean="0">
                <a:latin typeface="Arial" pitchFamily="34" charset="0"/>
              </a:rPr>
              <a:t>layer</a:t>
            </a:r>
            <a:r>
              <a:rPr lang="ca-ES" dirty="0" smtClean="0">
                <a:latin typeface="Arial" pitchFamily="34" charset="0"/>
              </a:rPr>
              <a:t>=</a:t>
            </a:r>
            <a:r>
              <a:rPr lang="ca-ES" dirty="0" err="1" smtClean="0">
                <a:latin typeface="Arial" pitchFamily="34" charset="0"/>
              </a:rPr>
              <a:t>coastlines</a:t>
            </a:r>
            <a:r>
              <a:rPr lang="ca-ES" dirty="0" smtClean="0">
                <a:latin typeface="Arial" pitchFamily="34" charset="0"/>
              </a:rPr>
              <a:t>&amp;time=2007-06&amp;</a:t>
            </a:r>
            <a:br>
              <a:rPr lang="ca-ES" dirty="0" smtClean="0">
                <a:latin typeface="Arial" pitchFamily="34" charset="0"/>
              </a:rPr>
            </a:br>
            <a:r>
              <a:rPr lang="ca-ES" dirty="0" err="1" smtClean="0">
                <a:latin typeface="Arial" pitchFamily="34" charset="0"/>
              </a:rPr>
              <a:t>style</a:t>
            </a:r>
            <a:r>
              <a:rPr lang="ca-ES" dirty="0" smtClean="0">
                <a:latin typeface="Arial" pitchFamily="34" charset="0"/>
              </a:rPr>
              <a:t>=</a:t>
            </a:r>
            <a:r>
              <a:rPr lang="ca-ES" dirty="0" err="1" smtClean="0">
                <a:latin typeface="Arial" pitchFamily="34" charset="0"/>
              </a:rPr>
              <a:t>darkBlue</a:t>
            </a:r>
            <a:r>
              <a:rPr lang="ca-ES" dirty="0" smtClean="0">
                <a:latin typeface="Arial" pitchFamily="34" charset="0"/>
              </a:rPr>
              <a:t>&amp;</a:t>
            </a:r>
            <a:r>
              <a:rPr lang="ca-ES" dirty="0" err="1" smtClean="0">
                <a:latin typeface="Arial" pitchFamily="34" charset="0"/>
              </a:rPr>
              <a:t>TileMatrixSet</a:t>
            </a:r>
            <a:r>
              <a:rPr lang="ca-ES" dirty="0" smtClean="0">
                <a:latin typeface="Arial" pitchFamily="34" charset="0"/>
              </a:rPr>
              <a:t>=Matrixz84&amp;</a:t>
            </a:r>
            <a:r>
              <a:rPr lang="ca-ES" dirty="0" err="1" smtClean="0">
                <a:latin typeface="Arial" pitchFamily="34" charset="0"/>
              </a:rPr>
              <a:t>TileMatrix</a:t>
            </a:r>
            <a:r>
              <a:rPr lang="ca-ES" dirty="0" smtClean="0">
                <a:latin typeface="Arial" pitchFamily="34" charset="0"/>
              </a:rPr>
              <a:t>=5e6&amp;</a:t>
            </a:r>
            <a:br>
              <a:rPr lang="ca-ES" dirty="0" smtClean="0">
                <a:latin typeface="Arial" pitchFamily="34" charset="0"/>
              </a:rPr>
            </a:br>
            <a:r>
              <a:rPr lang="ca-ES" dirty="0" err="1" smtClean="0">
                <a:latin typeface="Arial" pitchFamily="34" charset="0"/>
              </a:rPr>
              <a:t>TileCol</a:t>
            </a:r>
            <a:r>
              <a:rPr lang="ca-ES" dirty="0" smtClean="0">
                <a:latin typeface="Arial" pitchFamily="34" charset="0"/>
              </a:rPr>
              <a:t>=112&amp;</a:t>
            </a:r>
            <a:r>
              <a:rPr lang="ca-ES" dirty="0" err="1" smtClean="0">
                <a:latin typeface="Arial" pitchFamily="34" charset="0"/>
              </a:rPr>
              <a:t>TileRow</a:t>
            </a:r>
            <a:r>
              <a:rPr lang="ca-ES" dirty="0" smtClean="0">
                <a:latin typeface="Arial" pitchFamily="34" charset="0"/>
              </a:rPr>
              <a:t>=42&amp;&amp;</a:t>
            </a:r>
            <a:r>
              <a:rPr lang="ca-ES" b="1" dirty="0" smtClean="0">
                <a:latin typeface="Arial" pitchFamily="34" charset="0"/>
              </a:rPr>
              <a:t>J</a:t>
            </a:r>
            <a:r>
              <a:rPr lang="ca-ES" dirty="0" smtClean="0">
                <a:latin typeface="Arial" pitchFamily="34" charset="0"/>
              </a:rPr>
              <a:t>=23</a:t>
            </a:r>
            <a:r>
              <a:rPr lang="ca-ES" b="1" dirty="0" smtClean="0">
                <a:latin typeface="Arial" pitchFamily="34" charset="0"/>
              </a:rPr>
              <a:t>I</a:t>
            </a:r>
            <a:r>
              <a:rPr lang="ca-ES" dirty="0" smtClean="0">
                <a:latin typeface="Arial" pitchFamily="34" charset="0"/>
              </a:rPr>
              <a:t>=35&amp;</a:t>
            </a:r>
            <a:r>
              <a:rPr lang="ca-ES" dirty="0" err="1" smtClean="0">
                <a:latin typeface="Arial" pitchFamily="34" charset="0"/>
              </a:rPr>
              <a:t>InfoFormat</a:t>
            </a:r>
            <a:r>
              <a:rPr lang="ca-ES" dirty="0" smtClean="0">
                <a:latin typeface="Arial" pitchFamily="34" charset="0"/>
              </a:rPr>
              <a:t>=text/</a:t>
            </a:r>
            <a:r>
              <a:rPr lang="ca-ES" dirty="0" err="1" smtClean="0">
                <a:latin typeface="Arial" pitchFamily="34" charset="0"/>
              </a:rPr>
              <a:t>xml</a:t>
            </a:r>
            <a:r>
              <a:rPr lang="ca-ES" dirty="0" smtClean="0">
                <a:latin typeface="Arial" pitchFamily="34" charset="0"/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7" grpId="0" build="p"/>
    </p:bldLst>
  </p:timing>
</p:sld>
</file>

<file path=ppt/theme/theme1.xml><?xml version="1.0" encoding="utf-8"?>
<a:theme xmlns:a="http://schemas.openxmlformats.org/drawingml/2006/main" name="30_BasicColor">
  <a:themeElements>
    <a:clrScheme name="30_BasicColor">
      <a:dk1>
        <a:srgbClr val="262626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262626"/>
            </a:solidFill>
            <a:effectLst/>
            <a:uFillTx/>
            <a:latin typeface="Mont Book"/>
            <a:ea typeface="Mont Book"/>
            <a:cs typeface="Mont Book"/>
            <a:sym typeface="Mont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262626"/>
            </a:solidFill>
            <a:effectLst/>
            <a:uFillTx/>
            <a:latin typeface="Mont Book"/>
            <a:ea typeface="Mont Book"/>
            <a:cs typeface="Mont Book"/>
            <a:sym typeface="Mont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9573</TotalTime>
  <Words>1075</Words>
  <Application>Microsoft Office PowerPoint</Application>
  <PresentationFormat>Personalizado</PresentationFormat>
  <Paragraphs>313</Paragraphs>
  <Slides>22</Slides>
  <Notes>11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4" baseType="lpstr">
      <vt:lpstr>30_BasicColor</vt:lpstr>
      <vt:lpstr>Fotografía de Photo Editor</vt:lpstr>
      <vt:lpstr>WMTS OGC 07-057r7 https://portal.ogc.org/files/?artifact_id=35326</vt:lpstr>
      <vt:lpstr>Standard documents in OGC API Maps/Tiles</vt:lpstr>
      <vt:lpstr>Standard documents in WMTS</vt:lpstr>
      <vt:lpstr>Limiting flexibility: No Bbox!</vt:lpstr>
      <vt:lpstr>Tile Example TileMatrix ID=15</vt:lpstr>
      <vt:lpstr>More concurrent but more controlled</vt:lpstr>
      <vt:lpstr>WMTS client and server implementation interaction</vt:lpstr>
      <vt:lpstr>WMTS in brief</vt:lpstr>
      <vt:lpstr>KVP in WMTS</vt:lpstr>
      <vt:lpstr>RESTful request</vt:lpstr>
      <vt:lpstr>RESTful request</vt:lpstr>
      <vt:lpstr>SOAP request (OWS-6 ER)</vt:lpstr>
      <vt:lpstr>KVP, RESTful and SOAP: GetTile request</vt:lpstr>
      <vt:lpstr>WellKnownScaleSet versus TileMatrixSet</vt:lpstr>
      <vt:lpstr>WMTS Simple</vt:lpstr>
      <vt:lpstr>The concept: Use just TWO TileMatrixSet that are completely predefined. </vt:lpstr>
      <vt:lpstr>WMTS simple requirements (1/2)</vt:lpstr>
      <vt:lpstr>WMTS simple requirements (2/2)</vt:lpstr>
      <vt:lpstr>WMTS simple benefits</vt:lpstr>
      <vt:lpstr>Service Metadata Example</vt:lpstr>
      <vt:lpstr>List of TileMatrixSets in the  OGC Definition Server</vt:lpstr>
      <vt:lpstr>Diapositiva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Joan Maso Pau</cp:lastModifiedBy>
  <cp:revision>75</cp:revision>
  <dcterms:modified xsi:type="dcterms:W3CDTF">2023-06-12T10:24:42Z</dcterms:modified>
</cp:coreProperties>
</file>